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sldIdLst>
    <p:sldId id="256" r:id="rId2"/>
    <p:sldId id="301" r:id="rId3"/>
    <p:sldId id="267" r:id="rId4"/>
    <p:sldId id="264" r:id="rId5"/>
    <p:sldId id="265" r:id="rId6"/>
    <p:sldId id="321" r:id="rId7"/>
    <p:sldId id="303" r:id="rId8"/>
    <p:sldId id="269" r:id="rId9"/>
    <p:sldId id="380" r:id="rId10"/>
    <p:sldId id="306" r:id="rId11"/>
    <p:sldId id="379" r:id="rId12"/>
    <p:sldId id="381" r:id="rId13"/>
    <p:sldId id="308" r:id="rId14"/>
    <p:sldId id="302" r:id="rId15"/>
    <p:sldId id="312" r:id="rId16"/>
    <p:sldId id="300" r:id="rId17"/>
    <p:sldId id="382" r:id="rId18"/>
    <p:sldId id="383" r:id="rId19"/>
    <p:sldId id="371" r:id="rId20"/>
    <p:sldId id="377" r:id="rId21"/>
    <p:sldId id="384" r:id="rId22"/>
    <p:sldId id="385" r:id="rId23"/>
    <p:sldId id="260" r:id="rId24"/>
    <p:sldId id="386" r:id="rId25"/>
    <p:sldId id="387" r:id="rId26"/>
    <p:sldId id="263" r:id="rId27"/>
    <p:sldId id="311" r:id="rId28"/>
    <p:sldId id="295" r:id="rId29"/>
    <p:sldId id="296" r:id="rId30"/>
    <p:sldId id="298" r:id="rId31"/>
    <p:sldId id="297" r:id="rId32"/>
    <p:sldId id="258" r:id="rId33"/>
    <p:sldId id="299" r:id="rId34"/>
    <p:sldId id="314" r:id="rId35"/>
    <p:sldId id="315" r:id="rId36"/>
    <p:sldId id="288" r:id="rId37"/>
    <p:sldId id="335" r:id="rId38"/>
    <p:sldId id="324" r:id="rId39"/>
    <p:sldId id="326" r:id="rId40"/>
    <p:sldId id="333" r:id="rId41"/>
    <p:sldId id="332" r:id="rId42"/>
    <p:sldId id="334" r:id="rId43"/>
    <p:sldId id="325" r:id="rId44"/>
    <p:sldId id="350" r:id="rId45"/>
    <p:sldId id="262" r:id="rId46"/>
    <p:sldId id="348" r:id="rId47"/>
    <p:sldId id="337" r:id="rId48"/>
    <p:sldId id="290" r:id="rId49"/>
    <p:sldId id="339" r:id="rId50"/>
    <p:sldId id="336" r:id="rId51"/>
    <p:sldId id="338" r:id="rId52"/>
    <p:sldId id="270" r:id="rId53"/>
    <p:sldId id="319" r:id="rId54"/>
    <p:sldId id="342" r:id="rId55"/>
    <p:sldId id="349" r:id="rId56"/>
    <p:sldId id="343" r:id="rId57"/>
    <p:sldId id="363" r:id="rId58"/>
    <p:sldId id="344" r:id="rId59"/>
    <p:sldId id="345" r:id="rId60"/>
    <p:sldId id="351" r:id="rId61"/>
    <p:sldId id="365" r:id="rId62"/>
    <p:sldId id="366" r:id="rId63"/>
    <p:sldId id="368" r:id="rId64"/>
    <p:sldId id="357" r:id="rId65"/>
    <p:sldId id="352" r:id="rId66"/>
    <p:sldId id="353" r:id="rId67"/>
    <p:sldId id="354" r:id="rId68"/>
    <p:sldId id="355" r:id="rId69"/>
    <p:sldId id="356" r:id="rId70"/>
    <p:sldId id="358" r:id="rId71"/>
    <p:sldId id="359" r:id="rId72"/>
    <p:sldId id="360" r:id="rId73"/>
    <p:sldId id="361" r:id="rId74"/>
    <p:sldId id="293" r:id="rId75"/>
    <p:sldId id="367" r:id="rId76"/>
    <p:sldId id="310" r:id="rId77"/>
    <p:sldId id="307" r:id="rId78"/>
    <p:sldId id="284" r:id="rId79"/>
    <p:sldId id="340" r:id="rId80"/>
    <p:sldId id="287" r:id="rId81"/>
    <p:sldId id="276" r:id="rId82"/>
    <p:sldId id="341" r:id="rId83"/>
    <p:sldId id="346" r:id="rId84"/>
    <p:sldId id="347" r:id="rId85"/>
    <p:sldId id="261" r:id="rId86"/>
    <p:sldId id="309" r:id="rId87"/>
    <p:sldId id="291" r:id="rId88"/>
    <p:sldId id="292" r:id="rId89"/>
    <p:sldId id="327" r:id="rId90"/>
    <p:sldId id="316" r:id="rId91"/>
    <p:sldId id="274" r:id="rId92"/>
    <p:sldId id="289" r:id="rId93"/>
    <p:sldId id="275" r:id="rId94"/>
    <p:sldId id="278" r:id="rId95"/>
    <p:sldId id="257" r:id="rId96"/>
    <p:sldId id="313" r:id="rId97"/>
    <p:sldId id="281" r:id="rId98"/>
    <p:sldId id="282" r:id="rId99"/>
    <p:sldId id="283" r:id="rId100"/>
    <p:sldId id="286" r:id="rId101"/>
    <p:sldId id="280" r:id="rId102"/>
    <p:sldId id="277" r:id="rId103"/>
    <p:sldId id="285" r:id="rId104"/>
    <p:sldId id="279" r:id="rId105"/>
    <p:sldId id="320" r:id="rId106"/>
    <p:sldId id="271" r:id="rId107"/>
  </p:sldIdLst>
  <p:sldSz cx="12192000" cy="6858000"/>
  <p:notesSz cx="6858000" cy="93138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63" autoAdjust="0"/>
    <p:restoredTop sz="94660"/>
  </p:normalViewPr>
  <p:slideViewPr>
    <p:cSldViewPr snapToGrid="0">
      <p:cViewPr varScale="1">
        <p:scale>
          <a:sx n="85" d="100"/>
          <a:sy n="85" d="100"/>
        </p:scale>
        <p:origin x="75" y="23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viewProps" Target="view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522B3BD-F35E-443E-A57C-D6A2F8DC3959}" type="datetimeFigureOut">
              <a:rPr lang="en-US" smtClean="0"/>
              <a:t>10/21/2024</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6A35D458-54F6-414F-8562-DA34D415DCC4}" type="slidenum">
              <a:rPr lang="en-US" smtClean="0"/>
              <a:t>‹#›</a:t>
            </a:fld>
            <a:endParaRPr lang="en-US"/>
          </a:p>
        </p:txBody>
      </p:sp>
    </p:spTree>
    <p:extLst>
      <p:ext uri="{BB962C8B-B14F-4D97-AF65-F5344CB8AC3E}">
        <p14:creationId xmlns:p14="http://schemas.microsoft.com/office/powerpoint/2010/main" val="388068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22B3BD-F35E-443E-A57C-D6A2F8DC3959}"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5D458-54F6-414F-8562-DA34D415DCC4}" type="slidenum">
              <a:rPr lang="en-US" smtClean="0"/>
              <a:t>‹#›</a:t>
            </a:fld>
            <a:endParaRPr lang="en-US"/>
          </a:p>
        </p:txBody>
      </p:sp>
    </p:spTree>
    <p:extLst>
      <p:ext uri="{BB962C8B-B14F-4D97-AF65-F5344CB8AC3E}">
        <p14:creationId xmlns:p14="http://schemas.microsoft.com/office/powerpoint/2010/main" val="3528761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22B3BD-F35E-443E-A57C-D6A2F8DC3959}"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5D458-54F6-414F-8562-DA34D415DCC4}" type="slidenum">
              <a:rPr lang="en-US" smtClean="0"/>
              <a:t>‹#›</a:t>
            </a:fld>
            <a:endParaRPr lang="en-US"/>
          </a:p>
        </p:txBody>
      </p:sp>
    </p:spTree>
    <p:extLst>
      <p:ext uri="{BB962C8B-B14F-4D97-AF65-F5344CB8AC3E}">
        <p14:creationId xmlns:p14="http://schemas.microsoft.com/office/powerpoint/2010/main" val="1229757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22B3BD-F35E-443E-A57C-D6A2F8DC3959}"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5D458-54F6-414F-8562-DA34D415DCC4}" type="slidenum">
              <a:rPr lang="en-US" smtClean="0"/>
              <a:t>‹#›</a:t>
            </a:fld>
            <a:endParaRPr lang="en-US"/>
          </a:p>
        </p:txBody>
      </p:sp>
    </p:spTree>
    <p:extLst>
      <p:ext uri="{BB962C8B-B14F-4D97-AF65-F5344CB8AC3E}">
        <p14:creationId xmlns:p14="http://schemas.microsoft.com/office/powerpoint/2010/main" val="31077068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22B3BD-F35E-443E-A57C-D6A2F8DC3959}"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5D458-54F6-414F-8562-DA34D415DCC4}" type="slidenum">
              <a:rPr lang="en-US" smtClean="0"/>
              <a:t>‹#›</a:t>
            </a:fld>
            <a:endParaRPr lang="en-US"/>
          </a:p>
        </p:txBody>
      </p:sp>
    </p:spTree>
    <p:extLst>
      <p:ext uri="{BB962C8B-B14F-4D97-AF65-F5344CB8AC3E}">
        <p14:creationId xmlns:p14="http://schemas.microsoft.com/office/powerpoint/2010/main" val="3437257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22B3BD-F35E-443E-A57C-D6A2F8DC3959}"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5D458-54F6-414F-8562-DA34D415DCC4}" type="slidenum">
              <a:rPr lang="en-US" smtClean="0"/>
              <a:t>‹#›</a:t>
            </a:fld>
            <a:endParaRPr lang="en-US"/>
          </a:p>
        </p:txBody>
      </p:sp>
    </p:spTree>
    <p:extLst>
      <p:ext uri="{BB962C8B-B14F-4D97-AF65-F5344CB8AC3E}">
        <p14:creationId xmlns:p14="http://schemas.microsoft.com/office/powerpoint/2010/main" val="3082350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22B3BD-F35E-443E-A57C-D6A2F8DC3959}"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5D458-54F6-414F-8562-DA34D415DCC4}" type="slidenum">
              <a:rPr lang="en-US" smtClean="0"/>
              <a:t>‹#›</a:t>
            </a:fld>
            <a:endParaRPr lang="en-US"/>
          </a:p>
        </p:txBody>
      </p:sp>
    </p:spTree>
    <p:extLst>
      <p:ext uri="{BB962C8B-B14F-4D97-AF65-F5344CB8AC3E}">
        <p14:creationId xmlns:p14="http://schemas.microsoft.com/office/powerpoint/2010/main" val="3562072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22B3BD-F35E-443E-A57C-D6A2F8DC3959}"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5D458-54F6-414F-8562-DA34D415DCC4}" type="slidenum">
              <a:rPr lang="en-US" smtClean="0"/>
              <a:t>‹#›</a:t>
            </a:fld>
            <a:endParaRPr lang="en-US"/>
          </a:p>
        </p:txBody>
      </p:sp>
    </p:spTree>
    <p:extLst>
      <p:ext uri="{BB962C8B-B14F-4D97-AF65-F5344CB8AC3E}">
        <p14:creationId xmlns:p14="http://schemas.microsoft.com/office/powerpoint/2010/main" val="3465504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22B3BD-F35E-443E-A57C-D6A2F8DC3959}"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5D458-54F6-414F-8562-DA34D415DCC4}" type="slidenum">
              <a:rPr lang="en-US" smtClean="0"/>
              <a:t>‹#›</a:t>
            </a:fld>
            <a:endParaRPr lang="en-US"/>
          </a:p>
        </p:txBody>
      </p:sp>
    </p:spTree>
    <p:extLst>
      <p:ext uri="{BB962C8B-B14F-4D97-AF65-F5344CB8AC3E}">
        <p14:creationId xmlns:p14="http://schemas.microsoft.com/office/powerpoint/2010/main" val="1550110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22B3BD-F35E-443E-A57C-D6A2F8DC3959}"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6A35D458-54F6-414F-8562-DA34D415DCC4}" type="slidenum">
              <a:rPr lang="en-US" smtClean="0"/>
              <a:t>‹#›</a:t>
            </a:fld>
            <a:endParaRPr lang="en-US"/>
          </a:p>
        </p:txBody>
      </p:sp>
    </p:spTree>
    <p:extLst>
      <p:ext uri="{BB962C8B-B14F-4D97-AF65-F5344CB8AC3E}">
        <p14:creationId xmlns:p14="http://schemas.microsoft.com/office/powerpoint/2010/main" val="1526455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22B3BD-F35E-443E-A57C-D6A2F8DC3959}" type="datetimeFigureOut">
              <a:rPr lang="en-US" smtClean="0"/>
              <a:t>10/21/2024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35D458-54F6-414F-8562-DA34D415DCC4}" type="slidenum">
              <a:rPr lang="en-US" smtClean="0"/>
              <a:t>‹#›</a:t>
            </a:fld>
            <a:endParaRPr lang="en-US"/>
          </a:p>
        </p:txBody>
      </p:sp>
    </p:spTree>
    <p:extLst>
      <p:ext uri="{BB962C8B-B14F-4D97-AF65-F5344CB8AC3E}">
        <p14:creationId xmlns:p14="http://schemas.microsoft.com/office/powerpoint/2010/main" val="330056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522B3BD-F35E-443E-A57C-D6A2F8DC3959}"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5D458-54F6-414F-8562-DA34D415DCC4}" type="slidenum">
              <a:rPr lang="en-US" smtClean="0"/>
              <a:t>‹#›</a:t>
            </a:fld>
            <a:endParaRPr lang="en-US"/>
          </a:p>
        </p:txBody>
      </p:sp>
    </p:spTree>
    <p:extLst>
      <p:ext uri="{BB962C8B-B14F-4D97-AF65-F5344CB8AC3E}">
        <p14:creationId xmlns:p14="http://schemas.microsoft.com/office/powerpoint/2010/main" val="2986709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522B3BD-F35E-443E-A57C-D6A2F8DC3959}" type="datetimeFigureOut">
              <a:rPr lang="en-US" smtClean="0"/>
              <a:t>10/21/2024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35D458-54F6-414F-8562-DA34D415DCC4}" type="slidenum">
              <a:rPr lang="en-US" smtClean="0"/>
              <a:t>‹#›</a:t>
            </a:fld>
            <a:endParaRPr lang="en-US"/>
          </a:p>
        </p:txBody>
      </p:sp>
    </p:spTree>
    <p:extLst>
      <p:ext uri="{BB962C8B-B14F-4D97-AF65-F5344CB8AC3E}">
        <p14:creationId xmlns:p14="http://schemas.microsoft.com/office/powerpoint/2010/main" val="761397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522B3BD-F35E-443E-A57C-D6A2F8DC3959}" type="datetimeFigureOut">
              <a:rPr lang="en-US" smtClean="0"/>
              <a:t>10/21/2024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35D458-54F6-414F-8562-DA34D415DCC4}" type="slidenum">
              <a:rPr lang="en-US" smtClean="0"/>
              <a:t>‹#›</a:t>
            </a:fld>
            <a:endParaRPr lang="en-US"/>
          </a:p>
        </p:txBody>
      </p:sp>
    </p:spTree>
    <p:extLst>
      <p:ext uri="{BB962C8B-B14F-4D97-AF65-F5344CB8AC3E}">
        <p14:creationId xmlns:p14="http://schemas.microsoft.com/office/powerpoint/2010/main" val="756524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2B3BD-F35E-443E-A57C-D6A2F8DC3959}" type="datetimeFigureOut">
              <a:rPr lang="en-US" smtClean="0"/>
              <a:t>10/21/2024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35D458-54F6-414F-8562-DA34D415DCC4}" type="slidenum">
              <a:rPr lang="en-US" smtClean="0"/>
              <a:t>‹#›</a:t>
            </a:fld>
            <a:endParaRPr lang="en-US"/>
          </a:p>
        </p:txBody>
      </p:sp>
    </p:spTree>
    <p:extLst>
      <p:ext uri="{BB962C8B-B14F-4D97-AF65-F5344CB8AC3E}">
        <p14:creationId xmlns:p14="http://schemas.microsoft.com/office/powerpoint/2010/main" val="1752124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22B3BD-F35E-443E-A57C-D6A2F8DC3959}"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5D458-54F6-414F-8562-DA34D415DCC4}" type="slidenum">
              <a:rPr lang="en-US" smtClean="0"/>
              <a:t>‹#›</a:t>
            </a:fld>
            <a:endParaRPr lang="en-US"/>
          </a:p>
        </p:txBody>
      </p:sp>
    </p:spTree>
    <p:extLst>
      <p:ext uri="{BB962C8B-B14F-4D97-AF65-F5344CB8AC3E}">
        <p14:creationId xmlns:p14="http://schemas.microsoft.com/office/powerpoint/2010/main" val="2548491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22B3BD-F35E-443E-A57C-D6A2F8DC3959}" type="datetimeFigureOut">
              <a:rPr lang="en-US" smtClean="0"/>
              <a:t>10/21/2024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35D458-54F6-414F-8562-DA34D415DCC4}" type="slidenum">
              <a:rPr lang="en-US" smtClean="0"/>
              <a:t>‹#›</a:t>
            </a:fld>
            <a:endParaRPr lang="en-US"/>
          </a:p>
        </p:txBody>
      </p:sp>
    </p:spTree>
    <p:extLst>
      <p:ext uri="{BB962C8B-B14F-4D97-AF65-F5344CB8AC3E}">
        <p14:creationId xmlns:p14="http://schemas.microsoft.com/office/powerpoint/2010/main" val="1225579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522B3BD-F35E-443E-A57C-D6A2F8DC3959}" type="datetimeFigureOut">
              <a:rPr lang="en-US" smtClean="0"/>
              <a:t>10/21/2024</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A35D458-54F6-414F-8562-DA34D415DCC4}" type="slidenum">
              <a:rPr lang="en-US" smtClean="0"/>
              <a:t>‹#›</a:t>
            </a:fld>
            <a:endParaRPr lang="en-US"/>
          </a:p>
        </p:txBody>
      </p:sp>
    </p:spTree>
    <p:extLst>
      <p:ext uri="{BB962C8B-B14F-4D97-AF65-F5344CB8AC3E}">
        <p14:creationId xmlns:p14="http://schemas.microsoft.com/office/powerpoint/2010/main" val="1412940778"/>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michaelbach.de/ot/ang-cafewall/"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web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webp"/><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webp"/><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web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web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s://www.youtube.com/watch?v=K12I72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4A55D-E6CE-045F-3039-257EDE02D493}"/>
              </a:ext>
            </a:extLst>
          </p:cNvPr>
          <p:cNvSpPr>
            <a:spLocks noGrp="1"/>
          </p:cNvSpPr>
          <p:nvPr>
            <p:ph type="ctrTitle"/>
          </p:nvPr>
        </p:nvSpPr>
        <p:spPr/>
        <p:txBody>
          <a:bodyPr>
            <a:normAutofit/>
          </a:bodyPr>
          <a:lstStyle/>
          <a:p>
            <a:r>
              <a:rPr lang="en-US" sz="6600" b="1" dirty="0"/>
              <a:t>Tapping the Well of Creativity</a:t>
            </a:r>
          </a:p>
        </p:txBody>
      </p:sp>
      <p:sp>
        <p:nvSpPr>
          <p:cNvPr id="3" name="Subtitle 2">
            <a:extLst>
              <a:ext uri="{FF2B5EF4-FFF2-40B4-BE49-F238E27FC236}">
                <a16:creationId xmlns:a16="http://schemas.microsoft.com/office/drawing/2014/main" id="{6329D26F-C9F2-85B4-B533-AAC2258E0CCB}"/>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99088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C81E7-F23D-BD13-4AEB-82C46405C5AA}"/>
              </a:ext>
            </a:extLst>
          </p:cNvPr>
          <p:cNvSpPr>
            <a:spLocks noGrp="1"/>
          </p:cNvSpPr>
          <p:nvPr>
            <p:ph type="title"/>
          </p:nvPr>
        </p:nvSpPr>
        <p:spPr>
          <a:xfrm>
            <a:off x="1484311" y="685801"/>
            <a:ext cx="10018713" cy="1075682"/>
          </a:xfrm>
        </p:spPr>
        <p:txBody>
          <a:bodyPr/>
          <a:lstStyle/>
          <a:p>
            <a:r>
              <a:rPr lang="en-US" b="1" dirty="0"/>
              <a:t>Modern Times</a:t>
            </a:r>
          </a:p>
        </p:txBody>
      </p:sp>
      <p:sp>
        <p:nvSpPr>
          <p:cNvPr id="3" name="Content Placeholder 2">
            <a:extLst>
              <a:ext uri="{FF2B5EF4-FFF2-40B4-BE49-F238E27FC236}">
                <a16:creationId xmlns:a16="http://schemas.microsoft.com/office/drawing/2014/main" id="{03E54A9E-CBE3-449D-E658-905231776B0A}"/>
              </a:ext>
            </a:extLst>
          </p:cNvPr>
          <p:cNvSpPr>
            <a:spLocks noGrp="1"/>
          </p:cNvSpPr>
          <p:nvPr>
            <p:ph idx="1"/>
          </p:nvPr>
        </p:nvSpPr>
        <p:spPr>
          <a:xfrm>
            <a:off x="1484310" y="2114901"/>
            <a:ext cx="10018713" cy="4420535"/>
          </a:xfrm>
        </p:spPr>
        <p:txBody>
          <a:bodyPr>
            <a:normAutofit/>
          </a:bodyPr>
          <a:lstStyle/>
          <a:p>
            <a:r>
              <a:rPr lang="en-US" dirty="0"/>
              <a:t>Interest in creativity grew after WWII in psychology and industry.</a:t>
            </a:r>
          </a:p>
          <a:p>
            <a:r>
              <a:rPr lang="en-US" dirty="0"/>
              <a:t>Change in industry’s needs from efficiency in manufacturing to inventiveness in science, technology, consumer products, marketing. </a:t>
            </a:r>
          </a:p>
          <a:p>
            <a:r>
              <a:rPr lang="en-US" dirty="0"/>
              <a:t>Former workplace values of rational order, mechanistic approaches to management and production did not fit new needs. </a:t>
            </a:r>
          </a:p>
          <a:p>
            <a:r>
              <a:rPr lang="en-US" dirty="0"/>
              <a:t>Conformity and alienation seen as stifling American ingenuity. </a:t>
            </a:r>
          </a:p>
          <a:p>
            <a:r>
              <a:rPr lang="en-US" dirty="0"/>
              <a:t>Idea of the creative person emerged.</a:t>
            </a:r>
          </a:p>
          <a:p>
            <a:r>
              <a:rPr lang="en-US" dirty="0"/>
              <a:t>Workers (usually white-collar workers) were to model themselves after poets or artists rather than machines.</a:t>
            </a:r>
          </a:p>
          <a:p>
            <a:endParaRPr lang="en-US" dirty="0"/>
          </a:p>
        </p:txBody>
      </p:sp>
    </p:spTree>
    <p:extLst>
      <p:ext uri="{BB962C8B-B14F-4D97-AF65-F5344CB8AC3E}">
        <p14:creationId xmlns:p14="http://schemas.microsoft.com/office/powerpoint/2010/main" val="374783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5A0F4A-64F7-255F-6E93-06CC6BC171C3}"/>
              </a:ext>
            </a:extLst>
          </p:cNvPr>
          <p:cNvSpPr>
            <a:spLocks noGrp="1"/>
          </p:cNvSpPr>
          <p:nvPr>
            <p:ph type="title"/>
          </p:nvPr>
        </p:nvSpPr>
        <p:spPr/>
        <p:txBody>
          <a:bodyPr>
            <a:normAutofit/>
          </a:bodyPr>
          <a:lstStyle/>
          <a:p>
            <a:r>
              <a:rPr lang="en-US" sz="4400" b="1" dirty="0"/>
              <a:t>Some Final Thoughts</a:t>
            </a:r>
          </a:p>
        </p:txBody>
      </p:sp>
      <p:sp>
        <p:nvSpPr>
          <p:cNvPr id="3" name="Content Placeholder 2">
            <a:extLst>
              <a:ext uri="{FF2B5EF4-FFF2-40B4-BE49-F238E27FC236}">
                <a16:creationId xmlns:a16="http://schemas.microsoft.com/office/drawing/2014/main" id="{42063053-D81D-3A20-FBF1-2E7C1161544B}"/>
              </a:ext>
            </a:extLst>
          </p:cNvPr>
          <p:cNvSpPr>
            <a:spLocks noGrp="1"/>
          </p:cNvSpPr>
          <p:nvPr>
            <p:ph idx="1"/>
          </p:nvPr>
        </p:nvSpPr>
        <p:spPr/>
        <p:txBody>
          <a:bodyPr>
            <a:normAutofit fontScale="85000" lnSpcReduction="20000"/>
          </a:bodyPr>
          <a:lstStyle/>
          <a:p>
            <a:r>
              <a:rPr lang="en-US" dirty="0"/>
              <a:t>“Creativity is born in a receptive state of being.” (Bain)</a:t>
            </a:r>
          </a:p>
          <a:p>
            <a:r>
              <a:rPr lang="en-US" dirty="0"/>
              <a:t>Feminine energy is generative; masculine energy is sustaining.</a:t>
            </a:r>
          </a:p>
          <a:p>
            <a:r>
              <a:rPr lang="en-US" dirty="0"/>
              <a:t>Emotions are the wellspring of creativity; learning how to have a relationship with emotions is more powerful than overcoming them.</a:t>
            </a:r>
          </a:p>
          <a:p>
            <a:r>
              <a:rPr lang="en-US" dirty="0"/>
              <a:t>Allow emotions to move through you.</a:t>
            </a:r>
          </a:p>
          <a:p>
            <a:r>
              <a:rPr lang="en-US" dirty="0"/>
              <a:t>Do  not fight an obstruction. Insecurity and perfectionism. Recognize them, admit them, and summon the courage to change. Own it, understand it, understand yourself. </a:t>
            </a:r>
          </a:p>
          <a:p>
            <a:r>
              <a:rPr lang="en-US" dirty="0"/>
              <a:t>Seeking validation for creative works makes creativity no longer about self-expression; it’s about validation. </a:t>
            </a:r>
          </a:p>
        </p:txBody>
      </p:sp>
    </p:spTree>
    <p:extLst>
      <p:ext uri="{BB962C8B-B14F-4D97-AF65-F5344CB8AC3E}">
        <p14:creationId xmlns:p14="http://schemas.microsoft.com/office/powerpoint/2010/main" val="24344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6A6DD-6B34-9E02-8AD5-13B6275FA62F}"/>
              </a:ext>
            </a:extLst>
          </p:cNvPr>
          <p:cNvSpPr>
            <a:spLocks noGrp="1"/>
          </p:cNvSpPr>
          <p:nvPr>
            <p:ph type="title"/>
          </p:nvPr>
        </p:nvSpPr>
        <p:spPr/>
        <p:txBody>
          <a:bodyPr/>
          <a:lstStyle/>
          <a:p>
            <a:r>
              <a:rPr lang="en-US" dirty="0"/>
              <a:t>Perceptual Illusions</a:t>
            </a:r>
          </a:p>
        </p:txBody>
      </p:sp>
      <p:sp>
        <p:nvSpPr>
          <p:cNvPr id="3" name="Content Placeholder 2">
            <a:extLst>
              <a:ext uri="{FF2B5EF4-FFF2-40B4-BE49-F238E27FC236}">
                <a16:creationId xmlns:a16="http://schemas.microsoft.com/office/drawing/2014/main" id="{A614C415-C4CB-8454-08CF-E2F494240CED}"/>
              </a:ext>
            </a:extLst>
          </p:cNvPr>
          <p:cNvSpPr>
            <a:spLocks noGrp="1"/>
          </p:cNvSpPr>
          <p:nvPr>
            <p:ph idx="1"/>
          </p:nvPr>
        </p:nvSpPr>
        <p:spPr/>
        <p:txBody>
          <a:bodyPr/>
          <a:lstStyle/>
          <a:p>
            <a:r>
              <a:rPr lang="en-US" dirty="0"/>
              <a:t>Ponzi illusion</a:t>
            </a:r>
          </a:p>
          <a:p>
            <a:r>
              <a:rPr lang="en-US" dirty="0"/>
              <a:t>Ebbinghaus Circles illusion  </a:t>
            </a:r>
          </a:p>
          <a:p>
            <a:r>
              <a:rPr lang="en-US" dirty="0"/>
              <a:t>Café Wall Illusion </a:t>
            </a:r>
            <a:r>
              <a:rPr lang="en-US" dirty="0">
                <a:hlinkClick r:id="rId2"/>
              </a:rPr>
              <a:t>https://michaelbach.de/ot/ang-cafewall/</a:t>
            </a:r>
            <a:r>
              <a:rPr lang="en-US" dirty="0"/>
              <a:t> </a:t>
            </a:r>
            <a:endParaRPr lang="en-US" u="sng" dirty="0"/>
          </a:p>
        </p:txBody>
      </p:sp>
      <p:pic>
        <p:nvPicPr>
          <p:cNvPr id="5" name="Picture 4">
            <a:extLst>
              <a:ext uri="{FF2B5EF4-FFF2-40B4-BE49-F238E27FC236}">
                <a16:creationId xmlns:a16="http://schemas.microsoft.com/office/drawing/2014/main" id="{57E7B979-FE14-792C-B294-F4502B0A1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7712" y="2942933"/>
            <a:ext cx="2571750" cy="1409700"/>
          </a:xfrm>
          <a:prstGeom prst="rect">
            <a:avLst/>
          </a:prstGeom>
        </p:spPr>
      </p:pic>
    </p:spTree>
    <p:extLst>
      <p:ext uri="{BB962C8B-B14F-4D97-AF65-F5344CB8AC3E}">
        <p14:creationId xmlns:p14="http://schemas.microsoft.com/office/powerpoint/2010/main" val="156956716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E1FFC-7A91-4AB5-E9EA-5E452B122D08}"/>
              </a:ext>
            </a:extLst>
          </p:cNvPr>
          <p:cNvSpPr>
            <a:spLocks noGrp="1"/>
          </p:cNvSpPr>
          <p:nvPr>
            <p:ph type="title"/>
          </p:nvPr>
        </p:nvSpPr>
        <p:spPr/>
        <p:txBody>
          <a:bodyPr/>
          <a:lstStyle/>
          <a:p>
            <a:r>
              <a:rPr lang="en-US" dirty="0"/>
              <a:t>Centering a Challenge	</a:t>
            </a:r>
          </a:p>
        </p:txBody>
      </p:sp>
      <p:sp>
        <p:nvSpPr>
          <p:cNvPr id="3" name="Content Placeholder 2">
            <a:extLst>
              <a:ext uri="{FF2B5EF4-FFF2-40B4-BE49-F238E27FC236}">
                <a16:creationId xmlns:a16="http://schemas.microsoft.com/office/drawing/2014/main" id="{BE749F8F-6E10-D10C-8CBD-936AF594CFE5}"/>
              </a:ext>
            </a:extLst>
          </p:cNvPr>
          <p:cNvSpPr>
            <a:spLocks noGrp="1"/>
          </p:cNvSpPr>
          <p:nvPr>
            <p:ph idx="1"/>
          </p:nvPr>
        </p:nvSpPr>
        <p:spPr/>
        <p:txBody>
          <a:bodyPr>
            <a:normAutofit fontScale="92500" lnSpcReduction="10000"/>
          </a:bodyPr>
          <a:lstStyle/>
          <a:p>
            <a:r>
              <a:rPr lang="en-US" dirty="0"/>
              <a:t>Write it as a definite question, beginning “In what ways might I…” (Called the invitational stem that helps from settling on a problem statement that may reflect only one perception of the problem.)</a:t>
            </a:r>
          </a:p>
          <a:p>
            <a:r>
              <a:rPr lang="en-US" dirty="0"/>
              <a:t>Vary the wording of the challenge by substituting synonyms for key words.</a:t>
            </a:r>
          </a:p>
          <a:p>
            <a:r>
              <a:rPr lang="en-US" dirty="0"/>
              <a:t>Stretch the challenge to see the broader perspective.</a:t>
            </a:r>
          </a:p>
          <a:p>
            <a:pPr lvl="1"/>
            <a:r>
              <a:rPr lang="en-US" dirty="0"/>
              <a:t>Divide it into subproblems.</a:t>
            </a:r>
          </a:p>
          <a:p>
            <a:pPr lvl="1"/>
            <a:r>
              <a:rPr lang="en-US" dirty="0"/>
              <a:t>Solve the subproblems.</a:t>
            </a:r>
          </a:p>
          <a:p>
            <a:pPr lvl="1"/>
            <a:r>
              <a:rPr lang="en-US" dirty="0"/>
              <a:t>Keep asking “how else?” and “why else?”</a:t>
            </a:r>
          </a:p>
        </p:txBody>
      </p:sp>
    </p:spTree>
    <p:extLst>
      <p:ext uri="{BB962C8B-B14F-4D97-AF65-F5344CB8AC3E}">
        <p14:creationId xmlns:p14="http://schemas.microsoft.com/office/powerpoint/2010/main" val="379601007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D4249-7F89-4B1B-D794-8805D52E732C}"/>
              </a:ext>
            </a:extLst>
          </p:cNvPr>
          <p:cNvSpPr>
            <a:spLocks noGrp="1"/>
          </p:cNvSpPr>
          <p:nvPr>
            <p:ph type="title"/>
          </p:nvPr>
        </p:nvSpPr>
        <p:spPr/>
        <p:txBody>
          <a:bodyPr/>
          <a:lstStyle/>
          <a:p>
            <a:r>
              <a:rPr lang="en-US" dirty="0"/>
              <a:t>Paradox (Bain)</a:t>
            </a:r>
          </a:p>
        </p:txBody>
      </p:sp>
      <p:sp>
        <p:nvSpPr>
          <p:cNvPr id="3" name="Content Placeholder 2">
            <a:extLst>
              <a:ext uri="{FF2B5EF4-FFF2-40B4-BE49-F238E27FC236}">
                <a16:creationId xmlns:a16="http://schemas.microsoft.com/office/drawing/2014/main" id="{0474257A-5D27-BC43-FBAD-3E5A114C889E}"/>
              </a:ext>
            </a:extLst>
          </p:cNvPr>
          <p:cNvSpPr>
            <a:spLocks noGrp="1"/>
          </p:cNvSpPr>
          <p:nvPr>
            <p:ph idx="1"/>
          </p:nvPr>
        </p:nvSpPr>
        <p:spPr/>
        <p:txBody>
          <a:bodyPr/>
          <a:lstStyle/>
          <a:p>
            <a:r>
              <a:rPr lang="en-US" dirty="0"/>
              <a:t>The holding of two or more separate frequencies of idea and/or action simultaneously without any loss of attention assets from either task. </a:t>
            </a:r>
          </a:p>
          <a:p>
            <a:r>
              <a:rPr lang="en-US" dirty="0"/>
              <a:t>A channel of communication through which our </a:t>
            </a:r>
            <a:r>
              <a:rPr lang="en-US" dirty="0" err="1"/>
              <a:t>ultracreative</a:t>
            </a:r>
            <a:r>
              <a:rPr lang="en-US" dirty="0"/>
              <a:t> selves reach out to us from beyond logic and reason.</a:t>
            </a:r>
          </a:p>
          <a:p>
            <a:r>
              <a:rPr lang="en-US" dirty="0"/>
              <a:t>Exhilaration + serenity/experienced simultaneously = beauty</a:t>
            </a:r>
          </a:p>
        </p:txBody>
      </p:sp>
    </p:spTree>
    <p:extLst>
      <p:ext uri="{BB962C8B-B14F-4D97-AF65-F5344CB8AC3E}">
        <p14:creationId xmlns:p14="http://schemas.microsoft.com/office/powerpoint/2010/main" val="10956460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2AB47-7356-B6A0-A36B-2D5EBAE6D354}"/>
              </a:ext>
            </a:extLst>
          </p:cNvPr>
          <p:cNvSpPr>
            <a:spLocks noGrp="1"/>
          </p:cNvSpPr>
          <p:nvPr>
            <p:ph type="title"/>
          </p:nvPr>
        </p:nvSpPr>
        <p:spPr/>
        <p:txBody>
          <a:bodyPr/>
          <a:lstStyle/>
          <a:p>
            <a:r>
              <a:rPr lang="en-US" dirty="0"/>
              <a:t>Scamper</a:t>
            </a:r>
          </a:p>
        </p:txBody>
      </p:sp>
      <p:sp>
        <p:nvSpPr>
          <p:cNvPr id="3" name="Content Placeholder 2">
            <a:extLst>
              <a:ext uri="{FF2B5EF4-FFF2-40B4-BE49-F238E27FC236}">
                <a16:creationId xmlns:a16="http://schemas.microsoft.com/office/drawing/2014/main" id="{BB9BEDD2-8270-3095-1C74-30E0430C7445}"/>
              </a:ext>
            </a:extLst>
          </p:cNvPr>
          <p:cNvSpPr>
            <a:spLocks noGrp="1"/>
          </p:cNvSpPr>
          <p:nvPr>
            <p:ph idx="1"/>
          </p:nvPr>
        </p:nvSpPr>
        <p:spPr/>
        <p:txBody>
          <a:bodyPr>
            <a:normAutofit fontScale="92500" lnSpcReduction="20000"/>
          </a:bodyPr>
          <a:lstStyle/>
          <a:p>
            <a:r>
              <a:rPr lang="en-US" dirty="0"/>
              <a:t>SCAMPER is a checklist of idea-spurring questions. </a:t>
            </a:r>
          </a:p>
          <a:p>
            <a:pPr lvl="1"/>
            <a:r>
              <a:rPr lang="en-US" dirty="0"/>
              <a:t>Substitute something</a:t>
            </a:r>
          </a:p>
          <a:p>
            <a:pPr lvl="1"/>
            <a:r>
              <a:rPr lang="en-US" dirty="0"/>
              <a:t>Combine it with something else</a:t>
            </a:r>
          </a:p>
          <a:p>
            <a:pPr lvl="1"/>
            <a:r>
              <a:rPr lang="en-US" dirty="0"/>
              <a:t>Adapt something to it</a:t>
            </a:r>
          </a:p>
          <a:p>
            <a:pPr lvl="1"/>
            <a:r>
              <a:rPr lang="en-US" dirty="0"/>
              <a:t>Modify or magnify it</a:t>
            </a:r>
          </a:p>
          <a:p>
            <a:pPr lvl="1"/>
            <a:r>
              <a:rPr lang="en-US" dirty="0"/>
              <a:t>Put it to some other use</a:t>
            </a:r>
          </a:p>
          <a:p>
            <a:pPr lvl="1"/>
            <a:r>
              <a:rPr lang="en-US" dirty="0"/>
              <a:t>Eliminate something</a:t>
            </a:r>
          </a:p>
          <a:p>
            <a:pPr lvl="1"/>
            <a:r>
              <a:rPr lang="en-US" dirty="0"/>
              <a:t>Reverse or rearrange it</a:t>
            </a:r>
          </a:p>
        </p:txBody>
      </p:sp>
    </p:spTree>
    <p:extLst>
      <p:ext uri="{BB962C8B-B14F-4D97-AF65-F5344CB8AC3E}">
        <p14:creationId xmlns:p14="http://schemas.microsoft.com/office/powerpoint/2010/main" val="12619755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D718B-06B4-4BC3-4255-44972701B933}"/>
              </a:ext>
            </a:extLst>
          </p:cNvPr>
          <p:cNvSpPr>
            <a:spLocks noGrp="1"/>
          </p:cNvSpPr>
          <p:nvPr>
            <p:ph type="title"/>
          </p:nvPr>
        </p:nvSpPr>
        <p:spPr/>
        <p:txBody>
          <a:bodyPr>
            <a:normAutofit/>
          </a:bodyPr>
          <a:lstStyle/>
          <a:p>
            <a:pPr algn="ctr"/>
            <a:r>
              <a:rPr lang="en-US" sz="2000" dirty="0"/>
              <a:t>Wearing</a:t>
            </a:r>
          </a:p>
        </p:txBody>
      </p:sp>
      <p:sp>
        <p:nvSpPr>
          <p:cNvPr id="3" name="Content Placeholder 2">
            <a:extLst>
              <a:ext uri="{FF2B5EF4-FFF2-40B4-BE49-F238E27FC236}">
                <a16:creationId xmlns:a16="http://schemas.microsoft.com/office/drawing/2014/main" id="{FDE42693-7D63-7FF6-093F-741FBED1DC14}"/>
              </a:ext>
            </a:extLst>
          </p:cNvPr>
          <p:cNvSpPr>
            <a:spLocks noGrp="1"/>
          </p:cNvSpPr>
          <p:nvPr>
            <p:ph idx="1"/>
          </p:nvPr>
        </p:nvSpPr>
        <p:spPr>
          <a:xfrm>
            <a:off x="677334" y="1161232"/>
            <a:ext cx="8596668" cy="5592987"/>
          </a:xfrm>
        </p:spPr>
        <p:txBody>
          <a:bodyPr>
            <a:normAutofit fontScale="25000" lnSpcReduction="20000"/>
          </a:bodyPr>
          <a:lstStyle/>
          <a:p>
            <a:pPr marL="0" marR="0">
              <a:lnSpc>
                <a:spcPts val="1200"/>
              </a:lnSpc>
              <a:spcBef>
                <a:spcPts val="0"/>
              </a:spcBef>
              <a:spcAft>
                <a:spcPts val="0"/>
              </a:spcAft>
              <a:tabLst>
                <a:tab pos="-457200" algn="l"/>
              </a:tabLst>
            </a:pPr>
            <a:r>
              <a:rPr lang="en-US" sz="1800" dirty="0">
                <a:effectLst/>
                <a:latin typeface="CG Times"/>
                <a:ea typeface="Times New Roman" panose="02020603050405020304" pitchFamily="18" charset="0"/>
                <a:cs typeface="CG Times"/>
              </a:rPr>
              <a:t>					</a:t>
            </a:r>
            <a:r>
              <a:rPr lang="en-US" sz="4800" dirty="0">
                <a:effectLst/>
                <a:ea typeface="Times New Roman" panose="02020603050405020304" pitchFamily="18" charset="0"/>
                <a:cs typeface="CG Times"/>
              </a:rPr>
              <a:t>The ache of possession</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Wore a groove</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Into the plastic of our lives</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Deliberate repetition</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Of an unfinished song</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A skipping phonograph--that familiar beat</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Throbbing into the night</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Resounding off the concrete</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In our veins</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The needle etched a nerve</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Like chalk unyielding on a blackboard</a:t>
            </a:r>
          </a:p>
          <a:p>
            <a:pPr marL="0" marR="0">
              <a:lnSpc>
                <a:spcPts val="1200"/>
              </a:lnSpc>
              <a:spcBef>
                <a:spcPts val="0"/>
              </a:spcBef>
              <a:spcAft>
                <a:spcPts val="0"/>
              </a:spcAft>
              <a:tabLst>
                <a:tab pos="-457200" algn="l"/>
              </a:tabLst>
            </a:pPr>
            <a:r>
              <a:rPr lang="en-US" sz="1800" dirty="0">
                <a:effectLst/>
                <a:latin typeface="CG Times"/>
                <a:ea typeface="Times New Roman" panose="02020603050405020304" pitchFamily="18" charset="0"/>
                <a:cs typeface="CG Times"/>
              </a:rPr>
              <a:t> </a:t>
            </a:r>
          </a:p>
          <a:p>
            <a:pPr marL="0" marR="0">
              <a:lnSpc>
                <a:spcPts val="1200"/>
              </a:lnSpc>
              <a:spcBef>
                <a:spcPts val="0"/>
              </a:spcBef>
              <a:spcAft>
                <a:spcPts val="0"/>
              </a:spcAft>
              <a:tabLst>
                <a:tab pos="-457200" algn="l"/>
              </a:tabLst>
            </a:pPr>
            <a:r>
              <a:rPr lang="en-US" sz="1800" dirty="0">
                <a:effectLst/>
                <a:latin typeface="CG Times"/>
                <a:ea typeface="Times New Roman" panose="02020603050405020304" pitchFamily="18" charset="0"/>
                <a:cs typeface="CG Times"/>
              </a:rPr>
              <a:t>					</a:t>
            </a:r>
            <a:r>
              <a:rPr lang="en-US" sz="4800" dirty="0">
                <a:effectLst/>
                <a:ea typeface="Times New Roman" panose="02020603050405020304" pitchFamily="18" charset="0"/>
                <a:cs typeface="CG Times"/>
              </a:rPr>
              <a:t>Rigor mortis of the living</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They call it</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Immobilization by familiar rhythms</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And, of course, the fear</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Of being the one</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a:t>
            </a:r>
          </a:p>
          <a:p>
            <a:pPr marL="0" marR="0">
              <a:lnSpc>
                <a:spcPts val="1200"/>
              </a:lnSpc>
              <a:spcBef>
                <a:spcPts val="0"/>
              </a:spcBef>
              <a:spcAft>
                <a:spcPts val="0"/>
              </a:spcAft>
              <a:tabLst>
                <a:tab pos="-457200" algn="l"/>
              </a:tabLst>
            </a:pPr>
            <a:r>
              <a:rPr lang="en-US" sz="4800" dirty="0">
                <a:effectLst/>
                <a:ea typeface="Times New Roman" panose="02020603050405020304" pitchFamily="18" charset="0"/>
                <a:cs typeface="CG Times"/>
              </a:rPr>
              <a:t>					To change the record</a:t>
            </a:r>
          </a:p>
          <a:p>
            <a:pPr marL="0" marR="0">
              <a:lnSpc>
                <a:spcPts val="1200"/>
              </a:lnSpc>
              <a:spcBef>
                <a:spcPts val="0"/>
              </a:spcBef>
              <a:spcAft>
                <a:spcPts val="0"/>
              </a:spcAft>
              <a:tabLst>
                <a:tab pos="-457200" algn="l"/>
              </a:tabLst>
            </a:pPr>
            <a:r>
              <a:rPr lang="en-US" sz="1800" dirty="0">
                <a:effectLst/>
                <a:latin typeface="CG Times"/>
                <a:ea typeface="Times New Roman" panose="02020603050405020304" pitchFamily="18" charset="0"/>
                <a:cs typeface="CG Times"/>
              </a:rPr>
              <a:t> </a:t>
            </a:r>
          </a:p>
          <a:p>
            <a:pPr marL="0" marR="0">
              <a:lnSpc>
                <a:spcPts val="1200"/>
              </a:lnSpc>
              <a:spcBef>
                <a:spcPts val="0"/>
              </a:spcBef>
              <a:spcAft>
                <a:spcPts val="0"/>
              </a:spcAft>
              <a:tabLst>
                <a:tab pos="-457200" algn="l"/>
              </a:tabLst>
            </a:pPr>
            <a:r>
              <a:rPr lang="en-US" sz="1800" dirty="0">
                <a:effectLst/>
                <a:latin typeface="CG Times"/>
                <a:ea typeface="Times New Roman" panose="02020603050405020304" pitchFamily="18" charset="0"/>
                <a:cs typeface="CG Times"/>
              </a:rPr>
              <a:t> </a:t>
            </a:r>
          </a:p>
          <a:p>
            <a:pPr marL="0" marR="0">
              <a:lnSpc>
                <a:spcPts val="1200"/>
              </a:lnSpc>
              <a:spcBef>
                <a:spcPts val="0"/>
              </a:spcBef>
              <a:spcAft>
                <a:spcPts val="0"/>
              </a:spcAft>
              <a:tabLst>
                <a:tab pos="-457200" algn="l"/>
              </a:tabLst>
            </a:pPr>
            <a:r>
              <a:rPr lang="en-US" sz="1800" i="1" dirty="0">
                <a:effectLst/>
                <a:latin typeface="CG Times"/>
                <a:ea typeface="Times New Roman" panose="02020603050405020304" pitchFamily="18" charset="0"/>
                <a:cs typeface="CG Times"/>
              </a:rPr>
              <a:t>									</a:t>
            </a:r>
            <a:endParaRPr lang="en-US" dirty="0"/>
          </a:p>
        </p:txBody>
      </p:sp>
    </p:spTree>
    <p:extLst>
      <p:ext uri="{BB962C8B-B14F-4D97-AF65-F5344CB8AC3E}">
        <p14:creationId xmlns:p14="http://schemas.microsoft.com/office/powerpoint/2010/main" val="151103330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50DE7-E38F-701F-7ED3-D9FF9ADC1518}"/>
              </a:ext>
            </a:extLst>
          </p:cNvPr>
          <p:cNvSpPr>
            <a:spLocks noGrp="1"/>
          </p:cNvSpPr>
          <p:nvPr>
            <p:ph type="title"/>
          </p:nvPr>
        </p:nvSpPr>
        <p:spPr/>
        <p:txBody>
          <a:bodyPr/>
          <a:lstStyle/>
          <a:p>
            <a:r>
              <a:rPr lang="en-US" b="1" dirty="0"/>
              <a:t>“Aha” Moments</a:t>
            </a:r>
            <a:endParaRPr lang="en-US" dirty="0"/>
          </a:p>
        </p:txBody>
      </p:sp>
      <p:sp>
        <p:nvSpPr>
          <p:cNvPr id="3" name="Content Placeholder 2">
            <a:extLst>
              <a:ext uri="{FF2B5EF4-FFF2-40B4-BE49-F238E27FC236}">
                <a16:creationId xmlns:a16="http://schemas.microsoft.com/office/drawing/2014/main" id="{559552F0-B173-DA70-0F5C-2871620E43A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696185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BBDD6-2C61-09E4-F780-6D989ACF0504}"/>
              </a:ext>
            </a:extLst>
          </p:cNvPr>
          <p:cNvSpPr>
            <a:spLocks noGrp="1"/>
          </p:cNvSpPr>
          <p:nvPr>
            <p:ph type="title"/>
          </p:nvPr>
        </p:nvSpPr>
        <p:spPr>
          <a:xfrm>
            <a:off x="1484311" y="685801"/>
            <a:ext cx="10018713" cy="957875"/>
          </a:xfrm>
        </p:spPr>
        <p:txBody>
          <a:bodyPr/>
          <a:lstStyle/>
          <a:p>
            <a:r>
              <a:rPr lang="en-US" b="1" dirty="0"/>
              <a:t>Modern Times: Psychology</a:t>
            </a:r>
          </a:p>
        </p:txBody>
      </p:sp>
      <p:sp>
        <p:nvSpPr>
          <p:cNvPr id="3" name="Content Placeholder 2">
            <a:extLst>
              <a:ext uri="{FF2B5EF4-FFF2-40B4-BE49-F238E27FC236}">
                <a16:creationId xmlns:a16="http://schemas.microsoft.com/office/drawing/2014/main" id="{E44A309A-7CCB-B0B6-6FF4-BDF3F68BDA90}"/>
              </a:ext>
            </a:extLst>
          </p:cNvPr>
          <p:cNvSpPr>
            <a:spLocks noGrp="1"/>
          </p:cNvSpPr>
          <p:nvPr>
            <p:ph idx="1"/>
          </p:nvPr>
        </p:nvSpPr>
        <p:spPr>
          <a:xfrm>
            <a:off x="1484310" y="2159779"/>
            <a:ext cx="10018713" cy="4072727"/>
          </a:xfrm>
        </p:spPr>
        <p:txBody>
          <a:bodyPr>
            <a:normAutofit fontScale="92500" lnSpcReduction="10000"/>
          </a:bodyPr>
          <a:lstStyle/>
          <a:p>
            <a:endParaRPr lang="en-US" dirty="0"/>
          </a:p>
          <a:p>
            <a:r>
              <a:rPr lang="en-US" dirty="0"/>
              <a:t>Post-WWII era was a deeply psychological age.  </a:t>
            </a:r>
          </a:p>
          <a:p>
            <a:r>
              <a:rPr lang="en-US" dirty="0"/>
              <a:t>Preference for psychological explanations over structural explanations.</a:t>
            </a:r>
          </a:p>
          <a:p>
            <a:r>
              <a:rPr lang="en-US" dirty="0"/>
              <a:t>Attempt to find solutions to problems on a therapeutic rather than structural level. </a:t>
            </a:r>
          </a:p>
          <a:p>
            <a:r>
              <a:rPr lang="en-US" dirty="0"/>
              <a:t>Goal was to identify creative people, creative talent.</a:t>
            </a:r>
          </a:p>
          <a:p>
            <a:r>
              <a:rPr lang="en-US" dirty="0"/>
              <a:t>Much research conducted, aimed at systematically producing knowledge about creativity, defining it, quantifying it. </a:t>
            </a:r>
          </a:p>
          <a:p>
            <a:r>
              <a:rPr lang="en-US" dirty="0"/>
              <a:t>Tests developed to identify creative people.</a:t>
            </a:r>
          </a:p>
          <a:p>
            <a:r>
              <a:rPr lang="en-US" dirty="0"/>
              <a:t>Reified creativity—helped make it into the “thing” it is today.</a:t>
            </a:r>
          </a:p>
          <a:p>
            <a:endParaRPr lang="en-US" dirty="0"/>
          </a:p>
          <a:p>
            <a:endParaRPr lang="en-US" dirty="0"/>
          </a:p>
        </p:txBody>
      </p:sp>
    </p:spTree>
    <p:extLst>
      <p:ext uri="{BB962C8B-B14F-4D97-AF65-F5344CB8AC3E}">
        <p14:creationId xmlns:p14="http://schemas.microsoft.com/office/powerpoint/2010/main" val="152928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D85AC-D8A1-6B25-E481-CD7CE970A786}"/>
              </a:ext>
            </a:extLst>
          </p:cNvPr>
          <p:cNvSpPr>
            <a:spLocks noGrp="1"/>
          </p:cNvSpPr>
          <p:nvPr>
            <p:ph type="title"/>
          </p:nvPr>
        </p:nvSpPr>
        <p:spPr/>
        <p:txBody>
          <a:bodyPr/>
          <a:lstStyle/>
          <a:p>
            <a:r>
              <a:rPr lang="en-US" b="1" dirty="0"/>
              <a:t>Modern Times: Management</a:t>
            </a:r>
          </a:p>
        </p:txBody>
      </p:sp>
      <p:sp>
        <p:nvSpPr>
          <p:cNvPr id="3" name="Content Placeholder 2">
            <a:extLst>
              <a:ext uri="{FF2B5EF4-FFF2-40B4-BE49-F238E27FC236}">
                <a16:creationId xmlns:a16="http://schemas.microsoft.com/office/drawing/2014/main" id="{BC4D3D2F-8370-7868-7086-1E55FE5EDF41}"/>
              </a:ext>
            </a:extLst>
          </p:cNvPr>
          <p:cNvSpPr>
            <a:spLocks noGrp="1"/>
          </p:cNvSpPr>
          <p:nvPr>
            <p:ph idx="1"/>
          </p:nvPr>
        </p:nvSpPr>
        <p:spPr>
          <a:xfrm>
            <a:off x="1484310" y="2204658"/>
            <a:ext cx="10018713" cy="3764185"/>
          </a:xfrm>
        </p:spPr>
        <p:txBody>
          <a:bodyPr/>
          <a:lstStyle/>
          <a:p>
            <a:r>
              <a:rPr lang="en-US" dirty="0"/>
              <a:t>Management theories focused on creativity were developed.</a:t>
            </a:r>
          </a:p>
          <a:p>
            <a:r>
              <a:rPr lang="en-US" dirty="0"/>
              <a:t>Focus on creative problem solving. </a:t>
            </a:r>
          </a:p>
          <a:p>
            <a:r>
              <a:rPr lang="en-US" dirty="0"/>
              <a:t>Brainstorming, a form of divergent thinking done by groups, became popular in the 1950’s.</a:t>
            </a:r>
          </a:p>
          <a:p>
            <a:r>
              <a:rPr lang="en-US" dirty="0"/>
              <a:t>Pushback to brainstorming: Groups don’t think, individuals do.</a:t>
            </a:r>
          </a:p>
          <a:p>
            <a:r>
              <a:rPr lang="en-US" dirty="0"/>
              <a:t>Quest for creative thinking </a:t>
            </a:r>
            <a:r>
              <a:rPr lang="en-US" i="1" dirty="0"/>
              <a:t>techniques</a:t>
            </a:r>
            <a:r>
              <a:rPr lang="en-US" dirty="0"/>
              <a:t>—ways of training. </a:t>
            </a:r>
          </a:p>
          <a:p>
            <a:r>
              <a:rPr lang="en-US" dirty="0"/>
              <a:t>Creativity seen as a skill or procedure.</a:t>
            </a:r>
          </a:p>
          <a:p>
            <a:endParaRPr lang="en-US" dirty="0"/>
          </a:p>
        </p:txBody>
      </p:sp>
    </p:spTree>
    <p:extLst>
      <p:ext uri="{BB962C8B-B14F-4D97-AF65-F5344CB8AC3E}">
        <p14:creationId xmlns:p14="http://schemas.microsoft.com/office/powerpoint/2010/main" val="188752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595CD-D6F2-E502-1FBF-8EFFE828C787}"/>
              </a:ext>
            </a:extLst>
          </p:cNvPr>
          <p:cNvSpPr>
            <a:spLocks noGrp="1"/>
          </p:cNvSpPr>
          <p:nvPr>
            <p:ph type="title"/>
          </p:nvPr>
        </p:nvSpPr>
        <p:spPr/>
        <p:txBody>
          <a:bodyPr/>
          <a:lstStyle/>
          <a:p>
            <a:r>
              <a:rPr lang="en-US" b="1" dirty="0"/>
              <a:t>Modern Times: Psychology</a:t>
            </a:r>
          </a:p>
        </p:txBody>
      </p:sp>
      <p:pic>
        <p:nvPicPr>
          <p:cNvPr id="5" name="Content Placeholder 4">
            <a:extLst>
              <a:ext uri="{FF2B5EF4-FFF2-40B4-BE49-F238E27FC236}">
                <a16:creationId xmlns:a16="http://schemas.microsoft.com/office/drawing/2014/main" id="{383CD8EC-B712-F70D-7AFB-CE1DB213BE1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09542" y="1935387"/>
            <a:ext cx="7034708" cy="4672976"/>
          </a:xfrm>
        </p:spPr>
      </p:pic>
    </p:spTree>
    <p:extLst>
      <p:ext uri="{BB962C8B-B14F-4D97-AF65-F5344CB8AC3E}">
        <p14:creationId xmlns:p14="http://schemas.microsoft.com/office/powerpoint/2010/main" val="36491663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D21B0B-B134-01FF-9551-BBA1DCCDA0AA}"/>
              </a:ext>
            </a:extLst>
          </p:cNvPr>
          <p:cNvSpPr>
            <a:spLocks noGrp="1"/>
          </p:cNvSpPr>
          <p:nvPr>
            <p:ph type="title"/>
          </p:nvPr>
        </p:nvSpPr>
        <p:spPr>
          <a:xfrm>
            <a:off x="1484311" y="685801"/>
            <a:ext cx="10018713" cy="1131780"/>
          </a:xfrm>
        </p:spPr>
        <p:txBody>
          <a:bodyPr/>
          <a:lstStyle/>
          <a:p>
            <a:r>
              <a:rPr lang="en-US" b="1" dirty="0"/>
              <a:t>Modern Times: Psychology</a:t>
            </a:r>
            <a:endParaRPr lang="en-US" dirty="0"/>
          </a:p>
        </p:txBody>
      </p:sp>
      <p:sp>
        <p:nvSpPr>
          <p:cNvPr id="3" name="Content Placeholder 2">
            <a:extLst>
              <a:ext uri="{FF2B5EF4-FFF2-40B4-BE49-F238E27FC236}">
                <a16:creationId xmlns:a16="http://schemas.microsoft.com/office/drawing/2014/main" id="{A002EADC-D97A-A78D-3C03-860C8B00F863}"/>
              </a:ext>
            </a:extLst>
          </p:cNvPr>
          <p:cNvSpPr>
            <a:spLocks noGrp="1"/>
          </p:cNvSpPr>
          <p:nvPr>
            <p:ph idx="1"/>
          </p:nvPr>
        </p:nvSpPr>
        <p:spPr>
          <a:xfrm>
            <a:off x="1484310" y="1896118"/>
            <a:ext cx="10018713" cy="3895083"/>
          </a:xfrm>
        </p:spPr>
        <p:txBody>
          <a:bodyPr>
            <a:normAutofit/>
          </a:bodyPr>
          <a:lstStyle/>
          <a:p>
            <a:r>
              <a:rPr lang="en-US" dirty="0"/>
              <a:t>Maslow: Creativity and self-actualization linked. </a:t>
            </a:r>
          </a:p>
          <a:p>
            <a:r>
              <a:rPr lang="en-US" dirty="0"/>
              <a:t>Carl Rogers: saw creativity as the expression of human nature in its fullest flowering.” </a:t>
            </a:r>
          </a:p>
          <a:p>
            <a:r>
              <a:rPr lang="en-US" dirty="0"/>
              <a:t>Accomplishment seen as proof of inner flourishing. </a:t>
            </a:r>
          </a:p>
          <a:p>
            <a:r>
              <a:rPr lang="en-US" dirty="0"/>
              <a:t>Criticism arose: </a:t>
            </a:r>
          </a:p>
          <a:p>
            <a:pPr lvl="1"/>
            <a:r>
              <a:rPr lang="en-US" dirty="0"/>
              <a:t>No clear definition of creativity. </a:t>
            </a:r>
          </a:p>
          <a:p>
            <a:pPr lvl="1"/>
            <a:r>
              <a:rPr lang="en-US" dirty="0"/>
              <a:t>Issues with validity of tests to identify creative people.</a:t>
            </a:r>
          </a:p>
          <a:p>
            <a:endParaRPr lang="en-US" dirty="0"/>
          </a:p>
        </p:txBody>
      </p:sp>
    </p:spTree>
    <p:extLst>
      <p:ext uri="{BB962C8B-B14F-4D97-AF65-F5344CB8AC3E}">
        <p14:creationId xmlns:p14="http://schemas.microsoft.com/office/powerpoint/2010/main" val="2623004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2F891D-84A9-C2C2-CCB9-83AA3766A58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B6CD012-F874-AB04-AC91-FF7B498E00D7}"/>
              </a:ext>
            </a:extLst>
          </p:cNvPr>
          <p:cNvSpPr>
            <a:spLocks noGrp="1"/>
          </p:cNvSpPr>
          <p:nvPr>
            <p:ph idx="1"/>
          </p:nvPr>
        </p:nvSpPr>
        <p:spPr>
          <a:xfrm>
            <a:off x="838200" y="3517355"/>
            <a:ext cx="10515600" cy="2659608"/>
          </a:xfrm>
        </p:spPr>
        <p:txBody>
          <a:bodyPr/>
          <a:lstStyle/>
          <a:p>
            <a:pPr marL="0" indent="0">
              <a:buNone/>
            </a:pPr>
            <a:r>
              <a:rPr lang="en-US" sz="2400" dirty="0"/>
              <a:t>Creativity ranked as the most important leadership quality for success in business—ranked over integrity and global thinking (Poll of 1,500 CEOs, 2010). </a:t>
            </a:r>
          </a:p>
          <a:p>
            <a:endParaRPr lang="en-US" dirty="0"/>
          </a:p>
        </p:txBody>
      </p:sp>
    </p:spTree>
    <p:extLst>
      <p:ext uri="{BB962C8B-B14F-4D97-AF65-F5344CB8AC3E}">
        <p14:creationId xmlns:p14="http://schemas.microsoft.com/office/powerpoint/2010/main" val="3448594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89EE1-02B2-96A0-4627-9D05027FDBC0}"/>
              </a:ext>
            </a:extLst>
          </p:cNvPr>
          <p:cNvSpPr>
            <a:spLocks noGrp="1"/>
          </p:cNvSpPr>
          <p:nvPr>
            <p:ph type="title"/>
          </p:nvPr>
        </p:nvSpPr>
        <p:spPr/>
        <p:txBody>
          <a:bodyPr>
            <a:normAutofit/>
          </a:bodyPr>
          <a:lstStyle/>
          <a:p>
            <a:r>
              <a:rPr lang="en-US" sz="8000" dirty="0"/>
              <a:t>What Is Creativity?</a:t>
            </a:r>
          </a:p>
        </p:txBody>
      </p:sp>
      <p:sp>
        <p:nvSpPr>
          <p:cNvPr id="3" name="Text Placeholder 2">
            <a:extLst>
              <a:ext uri="{FF2B5EF4-FFF2-40B4-BE49-F238E27FC236}">
                <a16:creationId xmlns:a16="http://schemas.microsoft.com/office/drawing/2014/main" id="{7A105D0C-4CC7-BE9C-D76D-95D7570EBAE4}"/>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82345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567E05-B70D-DB73-160E-985E5025D268}"/>
              </a:ext>
            </a:extLst>
          </p:cNvPr>
          <p:cNvSpPr>
            <a:spLocks noGrp="1"/>
          </p:cNvSpPr>
          <p:nvPr>
            <p:ph type="title"/>
          </p:nvPr>
        </p:nvSpPr>
        <p:spPr/>
        <p:txBody>
          <a:bodyPr/>
          <a:lstStyle/>
          <a:p>
            <a:r>
              <a:rPr lang="en-US" b="1" dirty="0"/>
              <a:t>Creativity Is…</a:t>
            </a:r>
          </a:p>
        </p:txBody>
      </p:sp>
      <p:sp>
        <p:nvSpPr>
          <p:cNvPr id="3" name="Content Placeholder 2">
            <a:extLst>
              <a:ext uri="{FF2B5EF4-FFF2-40B4-BE49-F238E27FC236}">
                <a16:creationId xmlns:a16="http://schemas.microsoft.com/office/drawing/2014/main" id="{5E1C4666-0094-7BAB-4B2C-9C18EFE4CDDC}"/>
              </a:ext>
            </a:extLst>
          </p:cNvPr>
          <p:cNvSpPr>
            <a:spLocks noGrp="1"/>
          </p:cNvSpPr>
          <p:nvPr>
            <p:ph idx="1"/>
          </p:nvPr>
        </p:nvSpPr>
        <p:spPr/>
        <p:txBody>
          <a:bodyPr>
            <a:normAutofit/>
          </a:bodyPr>
          <a:lstStyle/>
          <a:p>
            <a:r>
              <a:rPr lang="en-US" i="1" dirty="0"/>
              <a:t>A talent</a:t>
            </a:r>
            <a:r>
              <a:rPr lang="en-US" dirty="0"/>
              <a:t>, an </a:t>
            </a:r>
            <a:r>
              <a:rPr lang="en-US" i="1" dirty="0"/>
              <a:t>ability that characterizes</a:t>
            </a:r>
            <a:r>
              <a:rPr lang="en-US" dirty="0"/>
              <a:t> a person; innate, </a:t>
            </a:r>
          </a:p>
          <a:p>
            <a:r>
              <a:rPr lang="en-US" dirty="0"/>
              <a:t>An </a:t>
            </a:r>
            <a:r>
              <a:rPr lang="en-US" i="1" dirty="0"/>
              <a:t>act</a:t>
            </a:r>
            <a:r>
              <a:rPr lang="en-US" dirty="0"/>
              <a:t> of bringing something new into existence.</a:t>
            </a:r>
          </a:p>
          <a:p>
            <a:r>
              <a:rPr lang="en-US" dirty="0"/>
              <a:t>A </a:t>
            </a:r>
            <a:r>
              <a:rPr lang="en-US" i="1" dirty="0"/>
              <a:t>force</a:t>
            </a:r>
            <a:r>
              <a:rPr lang="en-US" dirty="0"/>
              <a:t> or </a:t>
            </a:r>
            <a:r>
              <a:rPr lang="en-US" i="1" dirty="0"/>
              <a:t>energy</a:t>
            </a:r>
            <a:r>
              <a:rPr lang="en-US" dirty="0"/>
              <a:t> coming from outside the person.</a:t>
            </a:r>
          </a:p>
          <a:p>
            <a:endParaRPr lang="en-US" dirty="0"/>
          </a:p>
        </p:txBody>
      </p:sp>
    </p:spTree>
    <p:extLst>
      <p:ext uri="{BB962C8B-B14F-4D97-AF65-F5344CB8AC3E}">
        <p14:creationId xmlns:p14="http://schemas.microsoft.com/office/powerpoint/2010/main" val="3563915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8C726-6E25-9D8A-11BC-D5449AA52F04}"/>
              </a:ext>
            </a:extLst>
          </p:cNvPr>
          <p:cNvSpPr>
            <a:spLocks noGrp="1"/>
          </p:cNvSpPr>
          <p:nvPr>
            <p:ph type="title"/>
          </p:nvPr>
        </p:nvSpPr>
        <p:spPr>
          <a:xfrm>
            <a:off x="1484311" y="685801"/>
            <a:ext cx="10018713" cy="1451540"/>
          </a:xfrm>
        </p:spPr>
        <p:txBody>
          <a:bodyPr/>
          <a:lstStyle/>
          <a:p>
            <a:r>
              <a:rPr lang="en-US" b="1" dirty="0"/>
              <a:t>Creativity Is…</a:t>
            </a:r>
          </a:p>
        </p:txBody>
      </p:sp>
      <p:sp>
        <p:nvSpPr>
          <p:cNvPr id="3" name="Content Placeholder 2">
            <a:extLst>
              <a:ext uri="{FF2B5EF4-FFF2-40B4-BE49-F238E27FC236}">
                <a16:creationId xmlns:a16="http://schemas.microsoft.com/office/drawing/2014/main" id="{F29577F9-2FF9-335F-39B0-8909FBFF32C3}"/>
              </a:ext>
            </a:extLst>
          </p:cNvPr>
          <p:cNvSpPr>
            <a:spLocks noGrp="1"/>
          </p:cNvSpPr>
          <p:nvPr>
            <p:ph idx="1"/>
          </p:nvPr>
        </p:nvSpPr>
        <p:spPr>
          <a:xfrm>
            <a:off x="1245380" y="2227098"/>
            <a:ext cx="10378160" cy="4358826"/>
          </a:xfrm>
        </p:spPr>
        <p:txBody>
          <a:bodyPr>
            <a:normAutofit/>
          </a:bodyPr>
          <a:lstStyle/>
          <a:p>
            <a:r>
              <a:rPr lang="en-US" sz="2800" dirty="0"/>
              <a:t>A </a:t>
            </a:r>
            <a:r>
              <a:rPr lang="en-US" sz="2800" i="1" dirty="0"/>
              <a:t>thought process </a:t>
            </a:r>
            <a:r>
              <a:rPr lang="en-US" sz="2800" dirty="0"/>
              <a:t>involving imagination.</a:t>
            </a:r>
          </a:p>
          <a:p>
            <a:pPr lvl="1"/>
            <a:r>
              <a:rPr lang="en-US" sz="1800" b="1" dirty="0"/>
              <a:t>Exploratory: </a:t>
            </a:r>
            <a:r>
              <a:rPr lang="en-US" sz="1800" dirty="0"/>
              <a:t>Generating new ideas within a given space (a predefined, known environment). Solving a problem within that space.</a:t>
            </a:r>
          </a:p>
          <a:p>
            <a:pPr lvl="1"/>
            <a:r>
              <a:rPr lang="en-US" sz="1800" b="1" dirty="0"/>
              <a:t>Transformational: </a:t>
            </a:r>
            <a:r>
              <a:rPr lang="en-US" sz="1800" dirty="0"/>
              <a:t>Generating new ideas outside of a given space by transforming the space. Challenging what you know about the problem space rather than the problem. (Paradigm shift) </a:t>
            </a:r>
          </a:p>
          <a:p>
            <a:pPr lvl="1"/>
            <a:r>
              <a:rPr lang="en-US" sz="1800" b="1" dirty="0"/>
              <a:t>Combinational: </a:t>
            </a:r>
            <a:r>
              <a:rPr lang="en-US" sz="1800" dirty="0"/>
              <a:t>Combining old ideas to come up with something new.</a:t>
            </a:r>
          </a:p>
          <a:p>
            <a:pPr lvl="2"/>
            <a:r>
              <a:rPr lang="en-US" sz="1800" b="1" dirty="0"/>
              <a:t>Problem-driven: </a:t>
            </a:r>
            <a:r>
              <a:rPr lang="en-US" sz="1800" dirty="0">
                <a:solidFill>
                  <a:srgbClr val="353A3D"/>
                </a:solidFill>
              </a:rPr>
              <a:t>bridge that gap by combining old ideas. These old ideas may offer an incomplete solution on their own but, once combined, prove to be a powerful solution. </a:t>
            </a:r>
            <a:endParaRPr lang="en-US" sz="1800" dirty="0"/>
          </a:p>
          <a:p>
            <a:pPr lvl="2"/>
            <a:r>
              <a:rPr lang="en-US" sz="1800" b="1" dirty="0"/>
              <a:t>Similarity-driven: </a:t>
            </a:r>
            <a:r>
              <a:rPr lang="en-US" sz="1800" dirty="0">
                <a:solidFill>
                  <a:srgbClr val="353A3D"/>
                </a:solidFill>
              </a:rPr>
              <a:t>Some concepts are naturally associated inside our mind because they share similar functions, designs, and purposes.</a:t>
            </a:r>
            <a:endParaRPr lang="en-US" sz="1800" dirty="0"/>
          </a:p>
          <a:p>
            <a:pPr lvl="2"/>
            <a:r>
              <a:rPr lang="en-US" sz="1800" b="1" dirty="0"/>
              <a:t>Inspiration-driven: </a:t>
            </a:r>
            <a:r>
              <a:rPr lang="en-US" sz="1800" b="1" dirty="0">
                <a:solidFill>
                  <a:srgbClr val="353A3D"/>
                </a:solidFill>
              </a:rPr>
              <a:t> </a:t>
            </a:r>
            <a:r>
              <a:rPr lang="en-US" sz="1800" dirty="0">
                <a:solidFill>
                  <a:srgbClr val="353A3D"/>
                </a:solidFill>
              </a:rPr>
              <a:t>mind connects two seemingly unrelated ideas to form a new one.</a:t>
            </a:r>
            <a:endParaRPr lang="en-US" sz="1800" dirty="0"/>
          </a:p>
          <a:p>
            <a:endParaRPr lang="en-US" dirty="0"/>
          </a:p>
        </p:txBody>
      </p:sp>
    </p:spTree>
    <p:extLst>
      <p:ext uri="{BB962C8B-B14F-4D97-AF65-F5344CB8AC3E}">
        <p14:creationId xmlns:p14="http://schemas.microsoft.com/office/powerpoint/2010/main" val="1270033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D1C7F-BEE6-9DC8-FB78-CCDCDD4C2479}"/>
              </a:ext>
            </a:extLst>
          </p:cNvPr>
          <p:cNvSpPr>
            <a:spLocks noGrp="1"/>
          </p:cNvSpPr>
          <p:nvPr>
            <p:ph type="title"/>
          </p:nvPr>
        </p:nvSpPr>
        <p:spPr>
          <a:xfrm>
            <a:off x="1484311" y="685801"/>
            <a:ext cx="10018713" cy="907388"/>
          </a:xfrm>
        </p:spPr>
        <p:txBody>
          <a:bodyPr>
            <a:normAutofit/>
          </a:bodyPr>
          <a:lstStyle/>
          <a:p>
            <a:r>
              <a:rPr lang="en-US" sz="4400" b="1" dirty="0"/>
              <a:t>Creativity Is…</a:t>
            </a:r>
          </a:p>
        </p:txBody>
      </p:sp>
      <p:sp>
        <p:nvSpPr>
          <p:cNvPr id="3" name="Content Placeholder 2">
            <a:extLst>
              <a:ext uri="{FF2B5EF4-FFF2-40B4-BE49-F238E27FC236}">
                <a16:creationId xmlns:a16="http://schemas.microsoft.com/office/drawing/2014/main" id="{C49616BC-A95C-DEC9-F83F-221F017BEE50}"/>
              </a:ext>
            </a:extLst>
          </p:cNvPr>
          <p:cNvSpPr>
            <a:spLocks noGrp="1"/>
          </p:cNvSpPr>
          <p:nvPr>
            <p:ph idx="1"/>
          </p:nvPr>
        </p:nvSpPr>
        <p:spPr>
          <a:xfrm>
            <a:off x="1484311" y="1873679"/>
            <a:ext cx="9280926" cy="4374721"/>
          </a:xfrm>
        </p:spPr>
        <p:txBody>
          <a:bodyPr>
            <a:normAutofit/>
          </a:bodyPr>
          <a:lstStyle/>
          <a:p>
            <a:r>
              <a:rPr lang="en-US" sz="2000" b="0" i="0" dirty="0">
                <a:solidFill>
                  <a:srgbClr val="282828"/>
                </a:solidFill>
                <a:effectLst/>
              </a:rPr>
              <a:t>A thought process.</a:t>
            </a:r>
          </a:p>
          <a:p>
            <a:r>
              <a:rPr lang="en-US" sz="2000" b="0" i="0" dirty="0">
                <a:solidFill>
                  <a:srgbClr val="282828"/>
                </a:solidFill>
                <a:effectLst/>
              </a:rPr>
              <a:t>Kellerman &amp; Seligman identified four types of creative thinking:</a:t>
            </a:r>
          </a:p>
          <a:p>
            <a:pPr lvl="1"/>
            <a:r>
              <a:rPr lang="en-US" sz="2000" b="1" dirty="0">
                <a:solidFill>
                  <a:srgbClr val="282828"/>
                </a:solidFill>
                <a:effectLst/>
              </a:rPr>
              <a:t>Integration: </a:t>
            </a:r>
            <a:r>
              <a:rPr lang="en-US" sz="2000" dirty="0">
                <a:solidFill>
                  <a:srgbClr val="282828"/>
                </a:solidFill>
                <a:effectLst/>
              </a:rPr>
              <a:t>combining diverse ideas and concepts to create innovative solutions. </a:t>
            </a:r>
          </a:p>
          <a:p>
            <a:pPr lvl="1"/>
            <a:r>
              <a:rPr lang="en-US" sz="2000" b="1" dirty="0">
                <a:solidFill>
                  <a:srgbClr val="282828"/>
                </a:solidFill>
                <a:effectLst/>
              </a:rPr>
              <a:t>Splitting: </a:t>
            </a:r>
            <a:r>
              <a:rPr lang="en-US" sz="2000" dirty="0">
                <a:solidFill>
                  <a:srgbClr val="282828"/>
                </a:solidFill>
                <a:effectLst/>
              </a:rPr>
              <a:t>breaking complex ideas and concepts into smaller, more manageable components, allowing for a deeper understanding and the development of novel solutions. </a:t>
            </a:r>
            <a:endParaRPr lang="en-US" sz="2000" b="0" i="0" dirty="0">
              <a:solidFill>
                <a:srgbClr val="282828"/>
              </a:solidFill>
              <a:effectLst/>
            </a:endParaRPr>
          </a:p>
          <a:p>
            <a:pPr lvl="1"/>
            <a:r>
              <a:rPr lang="en-US" sz="2000" b="1" dirty="0">
                <a:solidFill>
                  <a:srgbClr val="282828"/>
                </a:solidFill>
                <a:effectLst/>
              </a:rPr>
              <a:t>Figure-ground reversal</a:t>
            </a:r>
            <a:r>
              <a:rPr lang="en-US" sz="2000" dirty="0">
                <a:solidFill>
                  <a:srgbClr val="282828"/>
                </a:solidFill>
                <a:effectLst/>
              </a:rPr>
              <a:t>: challenging assumptions and perspectives to reveal new perspectives and opportunities.</a:t>
            </a:r>
            <a:endParaRPr lang="en-US" sz="2000" b="0" i="0" dirty="0">
              <a:solidFill>
                <a:srgbClr val="282828"/>
              </a:solidFill>
              <a:effectLst/>
            </a:endParaRPr>
          </a:p>
          <a:p>
            <a:pPr lvl="1"/>
            <a:r>
              <a:rPr lang="en-US" sz="2000" b="1" i="0" dirty="0">
                <a:solidFill>
                  <a:srgbClr val="282828"/>
                </a:solidFill>
                <a:effectLst/>
              </a:rPr>
              <a:t>D</a:t>
            </a:r>
            <a:r>
              <a:rPr lang="en-US" sz="2000" b="1" dirty="0">
                <a:solidFill>
                  <a:srgbClr val="282828"/>
                </a:solidFill>
                <a:effectLst/>
              </a:rPr>
              <a:t>istal thinking, </a:t>
            </a:r>
            <a:r>
              <a:rPr lang="en-US" sz="2000" dirty="0">
                <a:solidFill>
                  <a:srgbClr val="282828"/>
                </a:solidFill>
                <a:effectLst/>
              </a:rPr>
              <a:t>transcending current beliefs, experiences, timeframes, and contexts by considering distant, unfamiliar, abstract concepts.</a:t>
            </a:r>
            <a:endParaRPr lang="en-US" sz="2000" dirty="0"/>
          </a:p>
          <a:p>
            <a:endParaRPr lang="en-US" dirty="0"/>
          </a:p>
        </p:txBody>
      </p:sp>
    </p:spTree>
    <p:extLst>
      <p:ext uri="{BB962C8B-B14F-4D97-AF65-F5344CB8AC3E}">
        <p14:creationId xmlns:p14="http://schemas.microsoft.com/office/powerpoint/2010/main" val="331586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DD06E-04BB-B2D1-792F-F01725189A31}"/>
              </a:ext>
            </a:extLst>
          </p:cNvPr>
          <p:cNvSpPr>
            <a:spLocks noGrp="1"/>
          </p:cNvSpPr>
          <p:nvPr>
            <p:ph type="title"/>
          </p:nvPr>
        </p:nvSpPr>
        <p:spPr/>
        <p:txBody>
          <a:bodyPr>
            <a:normAutofit/>
          </a:bodyPr>
          <a:lstStyle/>
          <a:p>
            <a:r>
              <a:rPr lang="en-US" sz="5400" b="1" dirty="0"/>
              <a:t>A Brief History of Thoughts </a:t>
            </a:r>
            <a:br>
              <a:rPr lang="en-US" sz="5400" b="1" dirty="0"/>
            </a:br>
            <a:r>
              <a:rPr lang="en-US" sz="5400" b="1" dirty="0"/>
              <a:t>about Creativity</a:t>
            </a:r>
          </a:p>
        </p:txBody>
      </p:sp>
      <p:sp>
        <p:nvSpPr>
          <p:cNvPr id="3" name="Text Placeholder 2">
            <a:extLst>
              <a:ext uri="{FF2B5EF4-FFF2-40B4-BE49-F238E27FC236}">
                <a16:creationId xmlns:a16="http://schemas.microsoft.com/office/drawing/2014/main" id="{1426749C-0A1D-A9FD-FD1E-13282DDE081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9190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8B1CC-FB11-EF09-B41D-1903E50CDEF4}"/>
              </a:ext>
            </a:extLst>
          </p:cNvPr>
          <p:cNvSpPr>
            <a:spLocks noGrp="1"/>
          </p:cNvSpPr>
          <p:nvPr>
            <p:ph type="title"/>
          </p:nvPr>
        </p:nvSpPr>
        <p:spPr/>
        <p:txBody>
          <a:bodyPr/>
          <a:lstStyle/>
          <a:p>
            <a:r>
              <a:rPr lang="en-US" sz="3600" b="1" dirty="0"/>
              <a:t>Creativity Is…</a:t>
            </a:r>
            <a:endParaRPr lang="en-US" dirty="0"/>
          </a:p>
        </p:txBody>
      </p:sp>
      <p:sp>
        <p:nvSpPr>
          <p:cNvPr id="3" name="Content Placeholder 2">
            <a:extLst>
              <a:ext uri="{FF2B5EF4-FFF2-40B4-BE49-F238E27FC236}">
                <a16:creationId xmlns:a16="http://schemas.microsoft.com/office/drawing/2014/main" id="{1BAF9EF4-1151-DFBD-A76D-A4669A885D43}"/>
              </a:ext>
            </a:extLst>
          </p:cNvPr>
          <p:cNvSpPr>
            <a:spLocks noGrp="1"/>
          </p:cNvSpPr>
          <p:nvPr>
            <p:ph idx="1"/>
          </p:nvPr>
        </p:nvSpPr>
        <p:spPr>
          <a:xfrm>
            <a:off x="1484310" y="1997094"/>
            <a:ext cx="10018713" cy="4044677"/>
          </a:xfrm>
        </p:spPr>
        <p:txBody>
          <a:bodyPr>
            <a:normAutofit fontScale="92500" lnSpcReduction="10000"/>
          </a:bodyPr>
          <a:lstStyle/>
          <a:p>
            <a:r>
              <a:rPr lang="en-US" sz="2400" b="0" i="0" dirty="0">
                <a:solidFill>
                  <a:srgbClr val="444444"/>
                </a:solidFill>
                <a:effectLst/>
              </a:rPr>
              <a:t>A thought process.</a:t>
            </a:r>
          </a:p>
          <a:p>
            <a:r>
              <a:rPr lang="en-US" sz="2400" b="0" i="0" dirty="0">
                <a:solidFill>
                  <a:srgbClr val="444444"/>
                </a:solidFill>
                <a:effectLst/>
              </a:rPr>
              <a:t>Creativity involves </a:t>
            </a:r>
            <a:r>
              <a:rPr lang="en-US" sz="2400" b="1" i="0" dirty="0">
                <a:solidFill>
                  <a:srgbClr val="444444"/>
                </a:solidFill>
                <a:effectLst/>
              </a:rPr>
              <a:t>divergent thinking</a:t>
            </a:r>
            <a:r>
              <a:rPr lang="en-US" sz="2400" b="0" i="0" dirty="0">
                <a:solidFill>
                  <a:srgbClr val="444444"/>
                </a:solidFill>
                <a:effectLst/>
              </a:rPr>
              <a:t>: Non-linear. Generating ideas and discovering multiple options for addressing problems.</a:t>
            </a:r>
          </a:p>
          <a:p>
            <a:r>
              <a:rPr lang="en-US" sz="2400" dirty="0">
                <a:solidFill>
                  <a:srgbClr val="444444"/>
                </a:solidFill>
              </a:rPr>
              <a:t>Different from </a:t>
            </a:r>
            <a:r>
              <a:rPr lang="en-US" sz="2400" b="1" i="0" dirty="0">
                <a:solidFill>
                  <a:srgbClr val="444444"/>
                </a:solidFill>
                <a:effectLst/>
              </a:rPr>
              <a:t>convergent thinking</a:t>
            </a:r>
            <a:r>
              <a:rPr lang="en-US" sz="2400" b="0" i="0" dirty="0">
                <a:solidFill>
                  <a:srgbClr val="444444"/>
                </a:solidFill>
                <a:effectLst/>
              </a:rPr>
              <a:t>, L</a:t>
            </a:r>
            <a:r>
              <a:rPr lang="en-US" sz="2400" b="0" i="0" dirty="0">
                <a:solidFill>
                  <a:srgbClr val="555555"/>
                </a:solidFill>
                <a:effectLst/>
              </a:rPr>
              <a:t>inear and analytical. Gathering facts to find the right answer. </a:t>
            </a:r>
          </a:p>
          <a:p>
            <a:r>
              <a:rPr lang="en-US" sz="2400" dirty="0">
                <a:solidFill>
                  <a:srgbClr val="555555"/>
                </a:solidFill>
              </a:rPr>
              <a:t>Types of divergent thinking:</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Fluency – the ability to develop large numbers of ideas, </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Flexibility – the ability to produce ideas in numerous categories, </a:t>
            </a:r>
          </a:p>
          <a:p>
            <a:pPr lvl="1"/>
            <a:r>
              <a:rPr lang="en-US" dirty="0">
                <a:latin typeface="Calibri" panose="020F0502020204030204" pitchFamily="34" charset="0"/>
                <a:ea typeface="Calibri" panose="020F0502020204030204" pitchFamily="34" charset="0"/>
                <a:cs typeface="Times New Roman" panose="02020603050405020304" pitchFamily="18" charset="0"/>
              </a:rPr>
              <a:t>O</a:t>
            </a:r>
            <a:r>
              <a:rPr lang="en-US" dirty="0">
                <a:effectLst/>
                <a:latin typeface="Calibri" panose="020F0502020204030204" pitchFamily="34" charset="0"/>
                <a:ea typeface="Calibri" panose="020F0502020204030204" pitchFamily="34" charset="0"/>
                <a:cs typeface="Times New Roman" panose="02020603050405020304" pitchFamily="18" charset="0"/>
              </a:rPr>
              <a:t>riginality - the ability to produce unusual or unique ideas, </a:t>
            </a:r>
          </a:p>
          <a:p>
            <a:pPr lvl="1"/>
            <a:r>
              <a:rPr lang="en-US" dirty="0">
                <a:effectLst/>
                <a:latin typeface="Calibri" panose="020F0502020204030204" pitchFamily="34" charset="0"/>
                <a:ea typeface="Calibri" panose="020F0502020204030204" pitchFamily="34" charset="0"/>
                <a:cs typeface="Times New Roman" panose="02020603050405020304" pitchFamily="18" charset="0"/>
              </a:rPr>
              <a:t>Elaboration – the ability to adapt abstract ideas into realistic solutions.   </a:t>
            </a:r>
            <a:endParaRPr lang="en-US" b="0" i="0" dirty="0">
              <a:solidFill>
                <a:srgbClr val="555555"/>
              </a:solidFill>
              <a:effectLst/>
            </a:endParaRPr>
          </a:p>
          <a:p>
            <a:endParaRPr lang="en-US" dirty="0"/>
          </a:p>
        </p:txBody>
      </p:sp>
    </p:spTree>
    <p:extLst>
      <p:ext uri="{BB962C8B-B14F-4D97-AF65-F5344CB8AC3E}">
        <p14:creationId xmlns:p14="http://schemas.microsoft.com/office/powerpoint/2010/main" val="597963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A362D-9483-8A43-A431-EDD8B1AF618D}"/>
              </a:ext>
            </a:extLst>
          </p:cNvPr>
          <p:cNvSpPr>
            <a:spLocks noGrp="1"/>
          </p:cNvSpPr>
          <p:nvPr>
            <p:ph type="title"/>
          </p:nvPr>
        </p:nvSpPr>
        <p:spPr/>
        <p:txBody>
          <a:bodyPr/>
          <a:lstStyle/>
          <a:p>
            <a:r>
              <a:rPr lang="en-US" b="1" dirty="0"/>
              <a:t>Creativity Is…</a:t>
            </a:r>
          </a:p>
        </p:txBody>
      </p:sp>
      <p:sp>
        <p:nvSpPr>
          <p:cNvPr id="3" name="Content Placeholder 2">
            <a:extLst>
              <a:ext uri="{FF2B5EF4-FFF2-40B4-BE49-F238E27FC236}">
                <a16:creationId xmlns:a16="http://schemas.microsoft.com/office/drawing/2014/main" id="{46F7A0F7-591D-1245-44B5-B6E331C1FA05}"/>
              </a:ext>
            </a:extLst>
          </p:cNvPr>
          <p:cNvSpPr>
            <a:spLocks noGrp="1"/>
          </p:cNvSpPr>
          <p:nvPr>
            <p:ph idx="1"/>
          </p:nvPr>
        </p:nvSpPr>
        <p:spPr>
          <a:xfrm>
            <a:off x="1484310" y="2159779"/>
            <a:ext cx="10018713" cy="4224192"/>
          </a:xfrm>
        </p:spPr>
        <p:txBody>
          <a:bodyPr>
            <a:normAutofit fontScale="92500" lnSpcReduction="10000"/>
          </a:bodyPr>
          <a:lstStyle/>
          <a:p>
            <a:r>
              <a:rPr lang="en-US" sz="3200" dirty="0"/>
              <a:t>A way of being.</a:t>
            </a:r>
          </a:p>
          <a:p>
            <a:r>
              <a:rPr lang="en-US" sz="3200" dirty="0"/>
              <a:t>A way of perceiving.</a:t>
            </a:r>
          </a:p>
          <a:p>
            <a:r>
              <a:rPr lang="en-US" sz="3200" dirty="0"/>
              <a:t>A practice of paying attention.</a:t>
            </a:r>
          </a:p>
          <a:p>
            <a:r>
              <a:rPr lang="en-US" sz="3200" dirty="0"/>
              <a:t>Refining our sensitivity to tune in to the more subtle notes.</a:t>
            </a:r>
          </a:p>
          <a:p>
            <a:r>
              <a:rPr lang="en-US" sz="3200" dirty="0"/>
              <a:t>Looking for what draws us in and what pushes us away.</a:t>
            </a:r>
          </a:p>
          <a:p>
            <a:r>
              <a:rPr lang="en-US" sz="3200" dirty="0"/>
              <a:t>Noticing what feeling tones arise and where they lead.</a:t>
            </a:r>
          </a:p>
          <a:p>
            <a:pPr marL="0" indent="0">
              <a:buNone/>
            </a:pPr>
            <a:r>
              <a:rPr lang="en-US" sz="2600" dirty="0"/>
              <a:t>(Rubin, R. </a:t>
            </a:r>
            <a:r>
              <a:rPr lang="en-US" sz="2600" i="1" dirty="0"/>
              <a:t>The Creative Act) </a:t>
            </a:r>
            <a:endParaRPr lang="en-US" sz="2600" dirty="0"/>
          </a:p>
          <a:p>
            <a:endParaRPr lang="en-US" dirty="0"/>
          </a:p>
        </p:txBody>
      </p:sp>
    </p:spTree>
    <p:extLst>
      <p:ext uri="{BB962C8B-B14F-4D97-AF65-F5344CB8AC3E}">
        <p14:creationId xmlns:p14="http://schemas.microsoft.com/office/powerpoint/2010/main" val="3738867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0C0EF-B515-BBCB-FA28-50B946FC1B80}"/>
              </a:ext>
            </a:extLst>
          </p:cNvPr>
          <p:cNvSpPr>
            <a:spLocks noGrp="1"/>
          </p:cNvSpPr>
          <p:nvPr>
            <p:ph type="title"/>
          </p:nvPr>
        </p:nvSpPr>
        <p:spPr>
          <a:xfrm>
            <a:off x="1484311" y="685800"/>
            <a:ext cx="10018713" cy="1187879"/>
          </a:xfrm>
        </p:spPr>
        <p:txBody>
          <a:bodyPr/>
          <a:lstStyle/>
          <a:p>
            <a:r>
              <a:rPr lang="en-US" b="1" dirty="0"/>
              <a:t>Words Associated with Creativity</a:t>
            </a:r>
          </a:p>
        </p:txBody>
      </p:sp>
      <p:sp>
        <p:nvSpPr>
          <p:cNvPr id="3" name="Text Placeholder 2">
            <a:extLst>
              <a:ext uri="{FF2B5EF4-FFF2-40B4-BE49-F238E27FC236}">
                <a16:creationId xmlns:a16="http://schemas.microsoft.com/office/drawing/2014/main" id="{C2DC1EE3-83A8-70EE-8BA2-8210FC6509E1}"/>
              </a:ext>
            </a:extLst>
          </p:cNvPr>
          <p:cNvSpPr>
            <a:spLocks noGrp="1"/>
          </p:cNvSpPr>
          <p:nvPr>
            <p:ph type="body" idx="1"/>
          </p:nvPr>
        </p:nvSpPr>
        <p:spPr>
          <a:xfrm>
            <a:off x="1772179" y="1873679"/>
            <a:ext cx="4607188" cy="510493"/>
          </a:xfrm>
        </p:spPr>
        <p:txBody>
          <a:bodyPr/>
          <a:lstStyle/>
          <a:p>
            <a:r>
              <a:rPr lang="en-US" dirty="0"/>
              <a:t>Creativity</a:t>
            </a:r>
          </a:p>
        </p:txBody>
      </p:sp>
      <p:sp>
        <p:nvSpPr>
          <p:cNvPr id="4" name="Content Placeholder 3">
            <a:extLst>
              <a:ext uri="{FF2B5EF4-FFF2-40B4-BE49-F238E27FC236}">
                <a16:creationId xmlns:a16="http://schemas.microsoft.com/office/drawing/2014/main" id="{0E219AEE-50EA-0625-2596-AC5AE9637437}"/>
              </a:ext>
            </a:extLst>
          </p:cNvPr>
          <p:cNvSpPr>
            <a:spLocks noGrp="1"/>
          </p:cNvSpPr>
          <p:nvPr>
            <p:ph sz="half" idx="2"/>
          </p:nvPr>
        </p:nvSpPr>
        <p:spPr>
          <a:xfrm>
            <a:off x="1484311" y="2384172"/>
            <a:ext cx="4895056" cy="3407027"/>
          </a:xfrm>
        </p:spPr>
        <p:txBody>
          <a:bodyPr>
            <a:normAutofit/>
          </a:bodyPr>
          <a:lstStyle/>
          <a:p>
            <a:r>
              <a:rPr lang="en-US" dirty="0"/>
              <a:t>Inventiveness</a:t>
            </a:r>
          </a:p>
          <a:p>
            <a:r>
              <a:rPr lang="en-US" dirty="0"/>
              <a:t>Ingenuity</a:t>
            </a:r>
          </a:p>
          <a:p>
            <a:r>
              <a:rPr lang="en-US" dirty="0"/>
              <a:t>Inspiration</a:t>
            </a:r>
          </a:p>
          <a:p>
            <a:r>
              <a:rPr lang="en-US" dirty="0"/>
              <a:t>Imagination</a:t>
            </a:r>
          </a:p>
          <a:p>
            <a:r>
              <a:rPr lang="en-US" dirty="0"/>
              <a:t>Innovation</a:t>
            </a:r>
          </a:p>
          <a:p>
            <a:r>
              <a:rPr lang="en-US" dirty="0"/>
              <a:t>Genius</a:t>
            </a:r>
          </a:p>
          <a:p>
            <a:r>
              <a:rPr lang="en-US" dirty="0"/>
              <a:t>Original, novel</a:t>
            </a:r>
          </a:p>
          <a:p>
            <a:endParaRPr lang="en-US" dirty="0"/>
          </a:p>
          <a:p>
            <a:endParaRPr lang="en-US" dirty="0"/>
          </a:p>
        </p:txBody>
      </p:sp>
      <p:sp>
        <p:nvSpPr>
          <p:cNvPr id="5" name="Text Placeholder 4">
            <a:extLst>
              <a:ext uri="{FF2B5EF4-FFF2-40B4-BE49-F238E27FC236}">
                <a16:creationId xmlns:a16="http://schemas.microsoft.com/office/drawing/2014/main" id="{B40F896F-D6ED-267A-929A-857DA3F22A05}"/>
              </a:ext>
            </a:extLst>
          </p:cNvPr>
          <p:cNvSpPr>
            <a:spLocks noGrp="1"/>
          </p:cNvSpPr>
          <p:nvPr>
            <p:ph type="body" sz="quarter" idx="3"/>
          </p:nvPr>
        </p:nvSpPr>
        <p:spPr>
          <a:xfrm>
            <a:off x="6880487" y="1873679"/>
            <a:ext cx="4622537" cy="510493"/>
          </a:xfrm>
        </p:spPr>
        <p:txBody>
          <a:bodyPr/>
          <a:lstStyle/>
          <a:p>
            <a:r>
              <a:rPr lang="en-US" dirty="0"/>
              <a:t>Creative People</a:t>
            </a:r>
          </a:p>
        </p:txBody>
      </p:sp>
      <p:sp>
        <p:nvSpPr>
          <p:cNvPr id="6" name="Content Placeholder 5">
            <a:extLst>
              <a:ext uri="{FF2B5EF4-FFF2-40B4-BE49-F238E27FC236}">
                <a16:creationId xmlns:a16="http://schemas.microsoft.com/office/drawing/2014/main" id="{5FABB683-F575-DF0F-FA72-19E588F72ACF}"/>
              </a:ext>
            </a:extLst>
          </p:cNvPr>
          <p:cNvSpPr>
            <a:spLocks noGrp="1"/>
          </p:cNvSpPr>
          <p:nvPr>
            <p:ph sz="quarter" idx="4"/>
          </p:nvPr>
        </p:nvSpPr>
        <p:spPr>
          <a:xfrm>
            <a:off x="6607967" y="2384172"/>
            <a:ext cx="4895056" cy="4336387"/>
          </a:xfrm>
        </p:spPr>
        <p:txBody>
          <a:bodyPr>
            <a:normAutofit/>
          </a:bodyPr>
          <a:lstStyle/>
          <a:p>
            <a:r>
              <a:rPr lang="en-US" dirty="0"/>
              <a:t>Curious</a:t>
            </a:r>
          </a:p>
          <a:p>
            <a:r>
              <a:rPr lang="en-US" dirty="0"/>
              <a:t>Open to new ideas, experiences</a:t>
            </a:r>
          </a:p>
          <a:p>
            <a:r>
              <a:rPr lang="en-US" dirty="0"/>
              <a:t>Preference for asymmetrical figures</a:t>
            </a:r>
          </a:p>
          <a:p>
            <a:r>
              <a:rPr lang="en-US" dirty="0"/>
              <a:t>Preference for abstract art</a:t>
            </a:r>
          </a:p>
          <a:p>
            <a:r>
              <a:rPr lang="en-US" dirty="0"/>
              <a:t>High tolerance for ambiguity</a:t>
            </a:r>
          </a:p>
          <a:p>
            <a:r>
              <a:rPr lang="en-US" dirty="0"/>
              <a:t>Non-conforming</a:t>
            </a:r>
          </a:p>
          <a:p>
            <a:r>
              <a:rPr lang="en-US" dirty="0"/>
              <a:t>Freedom of expression</a:t>
            </a:r>
          </a:p>
          <a:p>
            <a:r>
              <a:rPr lang="en-US" dirty="0"/>
              <a:t>Emotionally attuned</a:t>
            </a:r>
          </a:p>
          <a:p>
            <a:r>
              <a:rPr lang="en-US" dirty="0"/>
              <a:t>Willingness to take risks</a:t>
            </a:r>
          </a:p>
          <a:p>
            <a:endParaRPr lang="en-US" dirty="0"/>
          </a:p>
        </p:txBody>
      </p:sp>
    </p:spTree>
    <p:extLst>
      <p:ext uri="{BB962C8B-B14F-4D97-AF65-F5344CB8AC3E}">
        <p14:creationId xmlns:p14="http://schemas.microsoft.com/office/powerpoint/2010/main" val="41756651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8E026-499A-98E9-F4E5-9A440936674A}"/>
              </a:ext>
            </a:extLst>
          </p:cNvPr>
          <p:cNvSpPr>
            <a:spLocks noGrp="1"/>
          </p:cNvSpPr>
          <p:nvPr>
            <p:ph type="title"/>
          </p:nvPr>
        </p:nvSpPr>
        <p:spPr/>
        <p:txBody>
          <a:bodyPr>
            <a:normAutofit/>
          </a:bodyPr>
          <a:lstStyle/>
          <a:p>
            <a:r>
              <a:rPr lang="en-US" sz="4400" b="1" dirty="0"/>
              <a:t>We All Are Creative</a:t>
            </a:r>
          </a:p>
        </p:txBody>
      </p:sp>
      <p:sp>
        <p:nvSpPr>
          <p:cNvPr id="3" name="Content Placeholder 2">
            <a:extLst>
              <a:ext uri="{FF2B5EF4-FFF2-40B4-BE49-F238E27FC236}">
                <a16:creationId xmlns:a16="http://schemas.microsoft.com/office/drawing/2014/main" id="{6DC071AB-ED5D-AA21-AC00-32FC4381651C}"/>
              </a:ext>
            </a:extLst>
          </p:cNvPr>
          <p:cNvSpPr>
            <a:spLocks noGrp="1"/>
          </p:cNvSpPr>
          <p:nvPr>
            <p:ph idx="1"/>
          </p:nvPr>
        </p:nvSpPr>
        <p:spPr/>
        <p:txBody>
          <a:bodyPr>
            <a:normAutofit/>
          </a:bodyPr>
          <a:lstStyle/>
          <a:p>
            <a:r>
              <a:rPr lang="en-US" sz="2400" i="1" dirty="0"/>
              <a:t>Creativity is not the domain of the select, gifted few.</a:t>
            </a:r>
          </a:p>
          <a:p>
            <a:r>
              <a:rPr lang="en-US" sz="2400" dirty="0"/>
              <a:t>The creative impulse is hard-wired into the operating system of the human brain. </a:t>
            </a:r>
          </a:p>
          <a:p>
            <a:r>
              <a:rPr lang="en-US" sz="2400" dirty="0"/>
              <a:t>The brain automatically and continually forms new associations.</a:t>
            </a:r>
          </a:p>
          <a:p>
            <a:r>
              <a:rPr lang="en-US" sz="2400" dirty="0"/>
              <a:t>Can increase creativity through training programs.</a:t>
            </a:r>
          </a:p>
        </p:txBody>
      </p:sp>
    </p:spTree>
    <p:extLst>
      <p:ext uri="{BB962C8B-B14F-4D97-AF65-F5344CB8AC3E}">
        <p14:creationId xmlns:p14="http://schemas.microsoft.com/office/powerpoint/2010/main" val="2981805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8B496-95F5-9314-28ED-E26D9096C789}"/>
              </a:ext>
            </a:extLst>
          </p:cNvPr>
          <p:cNvSpPr>
            <a:spLocks noGrp="1"/>
          </p:cNvSpPr>
          <p:nvPr>
            <p:ph type="title"/>
          </p:nvPr>
        </p:nvSpPr>
        <p:spPr>
          <a:xfrm>
            <a:off x="1851239" y="336589"/>
            <a:ext cx="9651787" cy="5722012"/>
          </a:xfrm>
        </p:spPr>
        <p:txBody>
          <a:bodyPr>
            <a:normAutofit/>
          </a:bodyPr>
          <a:lstStyle/>
          <a:p>
            <a:pPr algn="ctr"/>
            <a:endParaRPr lang="en-US" sz="1800" dirty="0"/>
          </a:p>
        </p:txBody>
      </p:sp>
      <p:sp>
        <p:nvSpPr>
          <p:cNvPr id="3" name="Text Placeholder 2">
            <a:extLst>
              <a:ext uri="{FF2B5EF4-FFF2-40B4-BE49-F238E27FC236}">
                <a16:creationId xmlns:a16="http://schemas.microsoft.com/office/drawing/2014/main" id="{55BF7BF5-24E3-7FCE-AA9C-E35A0736170B}"/>
              </a:ext>
            </a:extLst>
          </p:cNvPr>
          <p:cNvSpPr>
            <a:spLocks noGrp="1"/>
          </p:cNvSpPr>
          <p:nvPr>
            <p:ph type="body" idx="1"/>
          </p:nvPr>
        </p:nvSpPr>
        <p:spPr>
          <a:xfrm>
            <a:off x="1666115" y="1245379"/>
            <a:ext cx="9836911" cy="4392402"/>
          </a:xfrm>
        </p:spPr>
        <p:txBody>
          <a:bodyPr>
            <a:normAutofit fontScale="92500" lnSpcReduction="10000"/>
          </a:bodyPr>
          <a:lstStyle/>
          <a:p>
            <a:pPr algn="ctr"/>
            <a:r>
              <a:rPr lang="en-US" sz="3600" dirty="0"/>
              <a:t>“That feeling of making something, of having an idea and then making it happen, of seeing something take shape in your hands, the one I occasionally had writing this book—it’s beautiful and mysterious and life-affirming and I’m not sure what to call it other than creativity.”</a:t>
            </a:r>
          </a:p>
          <a:p>
            <a:pPr algn="ctr"/>
            <a:endParaRPr lang="en-US" sz="3600" dirty="0"/>
          </a:p>
          <a:p>
            <a:r>
              <a:rPr lang="en-US" dirty="0"/>
              <a:t>Franklin, Samuel W.. The Cult of Creativity: A Surprisingly Recent History (p. 206). The University of Chicago Press. Kindle Edition. </a:t>
            </a:r>
          </a:p>
        </p:txBody>
      </p:sp>
    </p:spTree>
    <p:extLst>
      <p:ext uri="{BB962C8B-B14F-4D97-AF65-F5344CB8AC3E}">
        <p14:creationId xmlns:p14="http://schemas.microsoft.com/office/powerpoint/2010/main" val="3995402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82FE8-3693-08A9-A34B-F205035D7B3C}"/>
              </a:ext>
            </a:extLst>
          </p:cNvPr>
          <p:cNvSpPr>
            <a:spLocks noGrp="1"/>
          </p:cNvSpPr>
          <p:nvPr>
            <p:ph type="title"/>
          </p:nvPr>
        </p:nvSpPr>
        <p:spPr/>
        <p:txBody>
          <a:bodyPr/>
          <a:lstStyle/>
          <a:p>
            <a:r>
              <a:rPr lang="en-US" dirty="0"/>
              <a:t>Tapping into Creativity</a:t>
            </a:r>
          </a:p>
        </p:txBody>
      </p:sp>
      <p:sp>
        <p:nvSpPr>
          <p:cNvPr id="3" name="Text Placeholder 2">
            <a:extLst>
              <a:ext uri="{FF2B5EF4-FFF2-40B4-BE49-F238E27FC236}">
                <a16:creationId xmlns:a16="http://schemas.microsoft.com/office/drawing/2014/main" id="{0AE8C79D-7F19-1A99-C0EE-DA456E1BBEA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079238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78E9A-64AE-B399-B1A9-B273B3D50324}"/>
              </a:ext>
            </a:extLst>
          </p:cNvPr>
          <p:cNvSpPr>
            <a:spLocks noGrp="1"/>
          </p:cNvSpPr>
          <p:nvPr>
            <p:ph type="title"/>
          </p:nvPr>
        </p:nvSpPr>
        <p:spPr/>
        <p:txBody>
          <a:bodyPr>
            <a:noAutofit/>
          </a:bodyPr>
          <a:lstStyle/>
          <a:p>
            <a:r>
              <a:rPr lang="en-US" sz="4400" b="1" dirty="0"/>
              <a:t>Benefits of Creative Self-Expression</a:t>
            </a:r>
          </a:p>
        </p:txBody>
      </p:sp>
      <p:sp>
        <p:nvSpPr>
          <p:cNvPr id="3" name="Content Placeholder 2">
            <a:extLst>
              <a:ext uri="{FF2B5EF4-FFF2-40B4-BE49-F238E27FC236}">
                <a16:creationId xmlns:a16="http://schemas.microsoft.com/office/drawing/2014/main" id="{B1EAF5F3-D54F-BC29-644D-926DEB0F09A8}"/>
              </a:ext>
            </a:extLst>
          </p:cNvPr>
          <p:cNvSpPr>
            <a:spLocks noGrp="1"/>
          </p:cNvSpPr>
          <p:nvPr>
            <p:ph idx="1"/>
          </p:nvPr>
        </p:nvSpPr>
        <p:spPr>
          <a:xfrm>
            <a:off x="1991484" y="2160589"/>
            <a:ext cx="8050087" cy="4206552"/>
          </a:xfrm>
        </p:spPr>
        <p:txBody>
          <a:bodyPr>
            <a:normAutofit/>
          </a:bodyPr>
          <a:lstStyle/>
          <a:p>
            <a:r>
              <a:rPr lang="en-US" sz="2400" dirty="0"/>
              <a:t>Artistic expression helps to externalize emotion and </a:t>
            </a:r>
            <a:r>
              <a:rPr lang="en-US" sz="2400" dirty="0">
                <a:solidFill>
                  <a:srgbClr val="0F1111"/>
                </a:solidFill>
                <a:effectLst/>
                <a:ea typeface="Calibri" panose="020F0502020204030204" pitchFamily="34" charset="0"/>
              </a:rPr>
              <a:t>build resilience for dealing with uncertainty and change.</a:t>
            </a:r>
          </a:p>
          <a:p>
            <a:r>
              <a:rPr lang="en-US" sz="2400" dirty="0">
                <a:solidFill>
                  <a:srgbClr val="222222"/>
                </a:solidFill>
                <a:effectLst/>
                <a:ea typeface="Calibri" panose="020F0502020204030204" pitchFamily="34" charset="0"/>
              </a:rPr>
              <a:t>Creative arts interventions include art, dance movement, drama, music, writing.</a:t>
            </a:r>
          </a:p>
          <a:p>
            <a:r>
              <a:rPr lang="en-US" sz="2400" dirty="0">
                <a:solidFill>
                  <a:srgbClr val="222222"/>
                </a:solidFill>
                <a:ea typeface="Calibri" panose="020F0502020204030204" pitchFamily="34" charset="0"/>
              </a:rPr>
              <a:t>U</a:t>
            </a:r>
            <a:r>
              <a:rPr lang="en-US" sz="2400" dirty="0">
                <a:solidFill>
                  <a:srgbClr val="222222"/>
                </a:solidFill>
                <a:effectLst/>
                <a:ea typeface="Calibri" panose="020F0502020204030204" pitchFamily="34" charset="0"/>
              </a:rPr>
              <a:t>sed to treat depression, stress, trauma, anxiety and pain, e.g., depressive symptoms in older adults, PTSD in veterans, emotional lability in prisoners.</a:t>
            </a:r>
          </a:p>
          <a:p>
            <a:r>
              <a:rPr lang="en-US" sz="2400" dirty="0">
                <a:solidFill>
                  <a:srgbClr val="222222"/>
                </a:solidFill>
                <a:effectLst/>
                <a:ea typeface="Calibri" panose="020F0502020204030204" pitchFamily="34" charset="0"/>
              </a:rPr>
              <a:t>Saliva samples taken after 45 minutes of art making showed a statistically significant lowering of cortisol levels. </a:t>
            </a:r>
            <a:endParaRPr lang="en-US" sz="2400" dirty="0"/>
          </a:p>
        </p:txBody>
      </p:sp>
    </p:spTree>
    <p:extLst>
      <p:ext uri="{BB962C8B-B14F-4D97-AF65-F5344CB8AC3E}">
        <p14:creationId xmlns:p14="http://schemas.microsoft.com/office/powerpoint/2010/main" val="294701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71A01-820A-4BF4-E33E-0B46A724296E}"/>
              </a:ext>
            </a:extLst>
          </p:cNvPr>
          <p:cNvSpPr>
            <a:spLocks noGrp="1"/>
          </p:cNvSpPr>
          <p:nvPr>
            <p:ph type="title"/>
          </p:nvPr>
        </p:nvSpPr>
        <p:spPr>
          <a:xfrm>
            <a:off x="1484311" y="685801"/>
            <a:ext cx="10018713" cy="845680"/>
          </a:xfrm>
        </p:spPr>
        <p:txBody>
          <a:bodyPr>
            <a:normAutofit/>
          </a:bodyPr>
          <a:lstStyle/>
          <a:p>
            <a:r>
              <a:rPr lang="en-US" sz="4400" b="1" dirty="0"/>
              <a:t>Awareness</a:t>
            </a:r>
          </a:p>
        </p:txBody>
      </p:sp>
      <p:sp>
        <p:nvSpPr>
          <p:cNvPr id="3" name="Content Placeholder 2">
            <a:extLst>
              <a:ext uri="{FF2B5EF4-FFF2-40B4-BE49-F238E27FC236}">
                <a16:creationId xmlns:a16="http://schemas.microsoft.com/office/drawing/2014/main" id="{2EC10E79-AB20-B3C8-24C4-A1D877E36E81}"/>
              </a:ext>
            </a:extLst>
          </p:cNvPr>
          <p:cNvSpPr>
            <a:spLocks noGrp="1"/>
          </p:cNvSpPr>
          <p:nvPr>
            <p:ph idx="1"/>
          </p:nvPr>
        </p:nvSpPr>
        <p:spPr>
          <a:xfrm>
            <a:off x="1733432" y="1671726"/>
            <a:ext cx="8571800" cy="4790782"/>
          </a:xfrm>
        </p:spPr>
        <p:txBody>
          <a:bodyPr>
            <a:normAutofit fontScale="92500" lnSpcReduction="20000"/>
          </a:bodyPr>
          <a:lstStyle/>
          <a:p>
            <a:r>
              <a:rPr lang="en-US" sz="2400" spc="5" dirty="0">
                <a:solidFill>
                  <a:srgbClr val="121212"/>
                </a:solidFill>
                <a:effectLst/>
                <a:latin typeface="Calibri" panose="020F0502020204030204" pitchFamily="34" charset="0"/>
                <a:ea typeface="Times New Roman" panose="02020603050405020304" pitchFamily="18" charset="0"/>
              </a:rPr>
              <a:t>Awareness involves noticing what’s going on around and inside ourselves in the present moment, and to do so without attachment or judgment. </a:t>
            </a:r>
          </a:p>
          <a:p>
            <a:r>
              <a:rPr lang="en-US" sz="2400" spc="5" dirty="0">
                <a:solidFill>
                  <a:srgbClr val="121212"/>
                </a:solidFill>
                <a:latin typeface="Calibri" panose="020F0502020204030204" pitchFamily="34" charset="0"/>
                <a:ea typeface="Times New Roman" panose="02020603050405020304" pitchFamily="18" charset="0"/>
              </a:rPr>
              <a:t>We tend to use only one or two senses at a time and only in certain contexts.</a:t>
            </a:r>
          </a:p>
          <a:p>
            <a:pPr lvl="1"/>
            <a:r>
              <a:rPr lang="en-US" sz="2200" spc="5" dirty="0">
                <a:solidFill>
                  <a:srgbClr val="121212"/>
                </a:solidFill>
                <a:latin typeface="Calibri" panose="020F0502020204030204" pitchFamily="34" charset="0"/>
                <a:ea typeface="Times New Roman" panose="02020603050405020304" pitchFamily="18" charset="0"/>
              </a:rPr>
              <a:t>Sight (We live in a visual culture)</a:t>
            </a:r>
          </a:p>
          <a:p>
            <a:pPr lvl="1"/>
            <a:r>
              <a:rPr lang="en-US" sz="2200" spc="5" dirty="0">
                <a:solidFill>
                  <a:srgbClr val="121212"/>
                </a:solidFill>
                <a:latin typeface="Calibri" panose="020F0502020204030204" pitchFamily="34" charset="0"/>
                <a:ea typeface="Times New Roman" panose="02020603050405020304" pitchFamily="18" charset="0"/>
              </a:rPr>
              <a:t>Sound (Sometimes accompanied by sight.)</a:t>
            </a:r>
          </a:p>
          <a:p>
            <a:pPr lvl="1"/>
            <a:r>
              <a:rPr lang="en-US" sz="2200" spc="5" dirty="0">
                <a:solidFill>
                  <a:srgbClr val="121212"/>
                </a:solidFill>
                <a:latin typeface="Calibri" panose="020F0502020204030204" pitchFamily="34" charset="0"/>
                <a:ea typeface="Times New Roman" panose="02020603050405020304" pitchFamily="18" charset="0"/>
              </a:rPr>
              <a:t>Smell (Sometimes accompanied by sight. “That looks delicious!”) </a:t>
            </a:r>
          </a:p>
          <a:p>
            <a:pPr lvl="1"/>
            <a:r>
              <a:rPr lang="en-US" sz="2200" spc="5" dirty="0">
                <a:solidFill>
                  <a:srgbClr val="121212"/>
                </a:solidFill>
                <a:effectLst/>
                <a:latin typeface="Calibri" panose="020F0502020204030204" pitchFamily="34" charset="0"/>
                <a:ea typeface="Times New Roman" panose="02020603050405020304" pitchFamily="18" charset="0"/>
              </a:rPr>
              <a:t>Taste (Sometimes accompanied by smell.)</a:t>
            </a:r>
          </a:p>
          <a:p>
            <a:pPr lvl="1"/>
            <a:r>
              <a:rPr lang="en-US" sz="2200" spc="5" dirty="0">
                <a:solidFill>
                  <a:srgbClr val="121212"/>
                </a:solidFill>
                <a:effectLst/>
                <a:latin typeface="Calibri" panose="020F0502020204030204" pitchFamily="34" charset="0"/>
                <a:ea typeface="Times New Roman" panose="02020603050405020304" pitchFamily="18" charset="0"/>
              </a:rPr>
              <a:t>Taste</a:t>
            </a:r>
          </a:p>
          <a:p>
            <a:pPr lvl="1"/>
            <a:r>
              <a:rPr lang="en-US" sz="2200" spc="5" dirty="0">
                <a:solidFill>
                  <a:srgbClr val="121212"/>
                </a:solidFill>
                <a:latin typeface="Calibri" panose="020F0502020204030204" pitchFamily="34" charset="0"/>
              </a:rPr>
              <a:t>Touch (Sometimes accompanied by sight and smell.)</a:t>
            </a:r>
          </a:p>
          <a:p>
            <a:r>
              <a:rPr lang="en-US" sz="2400" spc="5" dirty="0">
                <a:solidFill>
                  <a:srgbClr val="121212"/>
                </a:solidFill>
                <a:latin typeface="Calibri" panose="020F0502020204030204" pitchFamily="34" charset="0"/>
              </a:rPr>
              <a:t>Use of the word “see” to indicate knowledge, understanding, recognition.</a:t>
            </a:r>
            <a:endParaRPr lang="en-US" sz="2400" dirty="0"/>
          </a:p>
        </p:txBody>
      </p:sp>
    </p:spTree>
    <p:extLst>
      <p:ext uri="{BB962C8B-B14F-4D97-AF65-F5344CB8AC3E}">
        <p14:creationId xmlns:p14="http://schemas.microsoft.com/office/powerpoint/2010/main" val="55363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02DD1F-44EA-571E-68EB-6FE8A3F6BA23}"/>
              </a:ext>
            </a:extLst>
          </p:cNvPr>
          <p:cNvSpPr>
            <a:spLocks noGrp="1"/>
          </p:cNvSpPr>
          <p:nvPr>
            <p:ph type="title"/>
          </p:nvPr>
        </p:nvSpPr>
        <p:spPr/>
        <p:txBody>
          <a:bodyPr/>
          <a:lstStyle/>
          <a:p>
            <a:r>
              <a:rPr lang="en-US" dirty="0"/>
              <a:t>Spain, About 10,000 Years Ago</a:t>
            </a:r>
          </a:p>
        </p:txBody>
      </p:sp>
      <p:pic>
        <p:nvPicPr>
          <p:cNvPr id="5" name="Content Placeholder 4">
            <a:extLst>
              <a:ext uri="{FF2B5EF4-FFF2-40B4-BE49-F238E27FC236}">
                <a16:creationId xmlns:a16="http://schemas.microsoft.com/office/drawing/2014/main" id="{59361A8F-6866-0005-216A-B79CD815E2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5469" y="2667000"/>
            <a:ext cx="4676400" cy="3124200"/>
          </a:xfrm>
        </p:spPr>
      </p:pic>
    </p:spTree>
    <p:extLst>
      <p:ext uri="{BB962C8B-B14F-4D97-AF65-F5344CB8AC3E}">
        <p14:creationId xmlns:p14="http://schemas.microsoft.com/office/powerpoint/2010/main" val="848534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5F04-1252-B3C5-867F-A10994788A3A}"/>
              </a:ext>
            </a:extLst>
          </p:cNvPr>
          <p:cNvSpPr>
            <a:spLocks noGrp="1"/>
          </p:cNvSpPr>
          <p:nvPr>
            <p:ph type="title"/>
          </p:nvPr>
        </p:nvSpPr>
        <p:spPr/>
        <p:txBody>
          <a:bodyPr/>
          <a:lstStyle/>
          <a:p>
            <a:r>
              <a:rPr lang="en-US" dirty="0"/>
              <a:t>Australia (25,000 years ago)</a:t>
            </a:r>
          </a:p>
        </p:txBody>
      </p:sp>
      <p:pic>
        <p:nvPicPr>
          <p:cNvPr id="5" name="Content Placeholder 4">
            <a:extLst>
              <a:ext uri="{FF2B5EF4-FFF2-40B4-BE49-F238E27FC236}">
                <a16:creationId xmlns:a16="http://schemas.microsoft.com/office/drawing/2014/main" id="{11BFC55C-74FD-028C-DE84-A528EEF09C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62710" y="2160588"/>
            <a:ext cx="4454028" cy="3881437"/>
          </a:xfrm>
        </p:spPr>
      </p:pic>
    </p:spTree>
    <p:extLst>
      <p:ext uri="{BB962C8B-B14F-4D97-AF65-F5344CB8AC3E}">
        <p14:creationId xmlns:p14="http://schemas.microsoft.com/office/powerpoint/2010/main" val="1979988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D0545-4A7B-78AA-511F-A2B97CDDF96C}"/>
              </a:ext>
            </a:extLst>
          </p:cNvPr>
          <p:cNvSpPr>
            <a:spLocks noGrp="1"/>
          </p:cNvSpPr>
          <p:nvPr>
            <p:ph type="title"/>
          </p:nvPr>
        </p:nvSpPr>
        <p:spPr/>
        <p:txBody>
          <a:bodyPr>
            <a:normAutofit/>
          </a:bodyPr>
          <a:lstStyle/>
          <a:p>
            <a:r>
              <a:rPr lang="en-US" sz="4400" b="1" dirty="0"/>
              <a:t>The Greeks</a:t>
            </a:r>
          </a:p>
        </p:txBody>
      </p:sp>
      <p:sp>
        <p:nvSpPr>
          <p:cNvPr id="3" name="Content Placeholder 2">
            <a:extLst>
              <a:ext uri="{FF2B5EF4-FFF2-40B4-BE49-F238E27FC236}">
                <a16:creationId xmlns:a16="http://schemas.microsoft.com/office/drawing/2014/main" id="{A81A7323-8E6A-BEA2-EBB1-60E2AB471B94}"/>
              </a:ext>
            </a:extLst>
          </p:cNvPr>
          <p:cNvSpPr>
            <a:spLocks noGrp="1"/>
          </p:cNvSpPr>
          <p:nvPr>
            <p:ph idx="1"/>
          </p:nvPr>
        </p:nvSpPr>
        <p:spPr>
          <a:xfrm>
            <a:off x="1484311" y="2182217"/>
            <a:ext cx="9881176" cy="4375657"/>
          </a:xfrm>
        </p:spPr>
        <p:txBody>
          <a:bodyPr>
            <a:normAutofit lnSpcReduction="10000"/>
          </a:bodyPr>
          <a:lstStyle/>
          <a:p>
            <a:r>
              <a:rPr lang="en-US" sz="2400" dirty="0"/>
              <a:t>Tension between the rational and irrational.</a:t>
            </a:r>
          </a:p>
          <a:p>
            <a:r>
              <a:rPr lang="en-US" sz="2400" dirty="0"/>
              <a:t>Creativity involves the irrational.</a:t>
            </a:r>
          </a:p>
          <a:p>
            <a:r>
              <a:rPr lang="en-US" sz="2400" dirty="0"/>
              <a:t>Believed ideas were sent from the gods because ideas would simply appear, surprisingly.</a:t>
            </a:r>
          </a:p>
          <a:p>
            <a:r>
              <a:rPr lang="en-US" sz="2400" dirty="0"/>
              <a:t>Poet was a man set apart from common humanity by an abnormal inner experience (Plato, Apology).</a:t>
            </a:r>
          </a:p>
          <a:p>
            <a:r>
              <a:rPr lang="en-US" sz="2400" dirty="0"/>
              <a:t>Poetry was set apart from reason and above reason (Plato, Apology).</a:t>
            </a:r>
          </a:p>
          <a:p>
            <a:r>
              <a:rPr lang="en-US" sz="2400" dirty="0"/>
              <a:t>“Not by wisdom do poets write poetry, but by a sort of genius and inspiration; they are like diviners or soothsayers who also say many things, but do not understand the meaning of them” (Plato, Apology).</a:t>
            </a:r>
          </a:p>
          <a:p>
            <a:endParaRPr lang="en-US" dirty="0"/>
          </a:p>
        </p:txBody>
      </p:sp>
    </p:spTree>
    <p:extLst>
      <p:ext uri="{BB962C8B-B14F-4D97-AF65-F5344CB8AC3E}">
        <p14:creationId xmlns:p14="http://schemas.microsoft.com/office/powerpoint/2010/main" val="340747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D19F1-67FA-F5B1-AD25-337614D55DEC}"/>
              </a:ext>
            </a:extLst>
          </p:cNvPr>
          <p:cNvSpPr>
            <a:spLocks noGrp="1"/>
          </p:cNvSpPr>
          <p:nvPr>
            <p:ph type="title"/>
          </p:nvPr>
        </p:nvSpPr>
        <p:spPr/>
        <p:txBody>
          <a:bodyPr/>
          <a:lstStyle/>
          <a:p>
            <a:r>
              <a:rPr lang="en-US" dirty="0"/>
              <a:t>France 30,000 Years Ago</a:t>
            </a:r>
          </a:p>
        </p:txBody>
      </p:sp>
      <p:pic>
        <p:nvPicPr>
          <p:cNvPr id="5" name="Content Placeholder 4">
            <a:extLst>
              <a:ext uri="{FF2B5EF4-FFF2-40B4-BE49-F238E27FC236}">
                <a16:creationId xmlns:a16="http://schemas.microsoft.com/office/drawing/2014/main" id="{69BEB267-EE61-1E5C-EF8A-5C8C29D1B3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94309" y="2667000"/>
            <a:ext cx="4998720" cy="3124200"/>
          </a:xfrm>
        </p:spPr>
      </p:pic>
    </p:spTree>
    <p:extLst>
      <p:ext uri="{BB962C8B-B14F-4D97-AF65-F5344CB8AC3E}">
        <p14:creationId xmlns:p14="http://schemas.microsoft.com/office/powerpoint/2010/main" val="41048101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59C0-50C4-690A-E85D-3AE02568D066}"/>
              </a:ext>
            </a:extLst>
          </p:cNvPr>
          <p:cNvSpPr>
            <a:spLocks noGrp="1"/>
          </p:cNvSpPr>
          <p:nvPr>
            <p:ph type="title"/>
          </p:nvPr>
        </p:nvSpPr>
        <p:spPr/>
        <p:txBody>
          <a:bodyPr/>
          <a:lstStyle/>
          <a:p>
            <a:r>
              <a:rPr lang="en-US" dirty="0"/>
              <a:t>Patagonia, Argentina 9,000 Years Ago</a:t>
            </a:r>
          </a:p>
        </p:txBody>
      </p:sp>
      <p:pic>
        <p:nvPicPr>
          <p:cNvPr id="5" name="Content Placeholder 4">
            <a:extLst>
              <a:ext uri="{FF2B5EF4-FFF2-40B4-BE49-F238E27FC236}">
                <a16:creationId xmlns:a16="http://schemas.microsoft.com/office/drawing/2014/main" id="{B001999C-5616-4E39-2DF5-EC416812E0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44646" y="2667000"/>
            <a:ext cx="4698045" cy="3124200"/>
          </a:xfrm>
        </p:spPr>
      </p:pic>
    </p:spTree>
    <p:extLst>
      <p:ext uri="{BB962C8B-B14F-4D97-AF65-F5344CB8AC3E}">
        <p14:creationId xmlns:p14="http://schemas.microsoft.com/office/powerpoint/2010/main" val="2303649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09141-CDD1-D073-852D-19353DB6788E}"/>
              </a:ext>
            </a:extLst>
          </p:cNvPr>
          <p:cNvSpPr>
            <a:spLocks noGrp="1"/>
          </p:cNvSpPr>
          <p:nvPr>
            <p:ph type="title"/>
          </p:nvPr>
        </p:nvSpPr>
        <p:spPr/>
        <p:txBody>
          <a:bodyPr>
            <a:normAutofit/>
          </a:bodyPr>
          <a:lstStyle/>
          <a:p>
            <a:r>
              <a:rPr lang="en-US" sz="4400" b="1" dirty="0"/>
              <a:t>Assignment</a:t>
            </a:r>
          </a:p>
        </p:txBody>
      </p:sp>
      <p:sp>
        <p:nvSpPr>
          <p:cNvPr id="3" name="Content Placeholder 2">
            <a:extLst>
              <a:ext uri="{FF2B5EF4-FFF2-40B4-BE49-F238E27FC236}">
                <a16:creationId xmlns:a16="http://schemas.microsoft.com/office/drawing/2014/main" id="{321AFF20-33B5-44BC-0941-4E82B7848EE4}"/>
              </a:ext>
            </a:extLst>
          </p:cNvPr>
          <p:cNvSpPr>
            <a:spLocks noGrp="1"/>
          </p:cNvSpPr>
          <p:nvPr>
            <p:ph idx="1"/>
          </p:nvPr>
        </p:nvSpPr>
        <p:spPr/>
        <p:txBody>
          <a:bodyPr>
            <a:normAutofit lnSpcReduction="10000"/>
          </a:bodyPr>
          <a:lstStyle/>
          <a:p>
            <a:r>
              <a:rPr lang="en-US" sz="2400" dirty="0"/>
              <a:t>What does being more creative “look like” for you?</a:t>
            </a:r>
          </a:p>
          <a:p>
            <a:r>
              <a:rPr lang="en-US" sz="2400" kern="100" dirty="0">
                <a:effectLst/>
                <a:ea typeface="Calibri" panose="020F0502020204030204" pitchFamily="34" charset="0"/>
                <a:cs typeface="Times New Roman" panose="02020603050405020304" pitchFamily="18" charset="0"/>
              </a:rPr>
              <a:t>Set aside a time each day to open yourself to the creative process. During that time, take a walk, listen to music, dance, write a story, jot down thoughts, play an instrument—anything that strikes you during that time. Employ all senses. Focus on becoming aware, but not by force! Perhaps collect some ideas about creative endeavors. How did you feel during that time? What thoughts came up for you? How did you react to those thoughts? </a:t>
            </a:r>
          </a:p>
          <a:p>
            <a:endParaRPr lang="en-US" dirty="0"/>
          </a:p>
        </p:txBody>
      </p:sp>
    </p:spTree>
    <p:extLst>
      <p:ext uri="{BB962C8B-B14F-4D97-AF65-F5344CB8AC3E}">
        <p14:creationId xmlns:p14="http://schemas.microsoft.com/office/powerpoint/2010/main" val="2928112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2B1C0-79B1-F059-02E0-F67AAB3240E7}"/>
              </a:ext>
            </a:extLst>
          </p:cNvPr>
          <p:cNvSpPr>
            <a:spLocks noGrp="1"/>
          </p:cNvSpPr>
          <p:nvPr>
            <p:ph type="title"/>
          </p:nvPr>
        </p:nvSpPr>
        <p:spPr/>
        <p:txBody>
          <a:bodyPr>
            <a:normAutofit/>
          </a:bodyPr>
          <a:lstStyle/>
          <a:p>
            <a:r>
              <a:rPr lang="en-US" dirty="0"/>
              <a:t>Contender for Oldest 40,000-45,000 Years Ago</a:t>
            </a:r>
            <a:br>
              <a:rPr lang="en-US" dirty="0"/>
            </a:br>
            <a:r>
              <a:rPr lang="en-US" b="0" i="0" dirty="0">
                <a:solidFill>
                  <a:srgbClr val="1A202C"/>
                </a:solidFill>
                <a:effectLst/>
                <a:latin typeface="__Amiri_f9b55b"/>
              </a:rPr>
              <a:t>Indonesian Island of Sulawesi</a:t>
            </a:r>
            <a:endParaRPr lang="en-US" dirty="0"/>
          </a:p>
        </p:txBody>
      </p:sp>
      <p:pic>
        <p:nvPicPr>
          <p:cNvPr id="5" name="Content Placeholder 4">
            <a:extLst>
              <a:ext uri="{FF2B5EF4-FFF2-40B4-BE49-F238E27FC236}">
                <a16:creationId xmlns:a16="http://schemas.microsoft.com/office/drawing/2014/main" id="{6891026D-4E49-2023-8BB8-2D88FF8B505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2888" y="2667000"/>
            <a:ext cx="4881562" cy="3124200"/>
          </a:xfrm>
        </p:spPr>
      </p:pic>
    </p:spTree>
    <p:extLst>
      <p:ext uri="{BB962C8B-B14F-4D97-AF65-F5344CB8AC3E}">
        <p14:creationId xmlns:p14="http://schemas.microsoft.com/office/powerpoint/2010/main" val="39891784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8A680-8601-B78F-9466-CF6C019D96DE}"/>
              </a:ext>
            </a:extLst>
          </p:cNvPr>
          <p:cNvSpPr>
            <a:spLocks noGrp="1"/>
          </p:cNvSpPr>
          <p:nvPr>
            <p:ph type="title"/>
          </p:nvPr>
        </p:nvSpPr>
        <p:spPr/>
        <p:txBody>
          <a:bodyPr>
            <a:normAutofit/>
          </a:bodyPr>
          <a:lstStyle/>
          <a:p>
            <a:r>
              <a:rPr lang="en-US" sz="4400" b="1" dirty="0"/>
              <a:t>Six Blind Men and the Elephant</a:t>
            </a:r>
          </a:p>
        </p:txBody>
      </p:sp>
      <p:pic>
        <p:nvPicPr>
          <p:cNvPr id="5" name="Content Placeholder 4">
            <a:extLst>
              <a:ext uri="{FF2B5EF4-FFF2-40B4-BE49-F238E27FC236}">
                <a16:creationId xmlns:a16="http://schemas.microsoft.com/office/drawing/2014/main" id="{61470802-0E6A-06D0-28B2-7A8F5757FC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5378" y="1856849"/>
            <a:ext cx="7590080" cy="4336387"/>
          </a:xfrm>
        </p:spPr>
      </p:pic>
    </p:spTree>
    <p:extLst>
      <p:ext uri="{BB962C8B-B14F-4D97-AF65-F5344CB8AC3E}">
        <p14:creationId xmlns:p14="http://schemas.microsoft.com/office/powerpoint/2010/main" val="9871118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F24FB-73DF-5119-7CB9-6B4B52D447C8}"/>
              </a:ext>
            </a:extLst>
          </p:cNvPr>
          <p:cNvSpPr>
            <a:spLocks noGrp="1"/>
          </p:cNvSpPr>
          <p:nvPr>
            <p:ph type="title"/>
          </p:nvPr>
        </p:nvSpPr>
        <p:spPr/>
        <p:txBody>
          <a:bodyPr>
            <a:normAutofit/>
          </a:bodyPr>
          <a:lstStyle/>
          <a:p>
            <a:r>
              <a:rPr lang="en-US" sz="4400" b="1" dirty="0"/>
              <a:t>Six Blind Men and the Elephant</a:t>
            </a:r>
          </a:p>
        </p:txBody>
      </p:sp>
      <p:sp>
        <p:nvSpPr>
          <p:cNvPr id="3" name="Content Placeholder 2">
            <a:extLst>
              <a:ext uri="{FF2B5EF4-FFF2-40B4-BE49-F238E27FC236}">
                <a16:creationId xmlns:a16="http://schemas.microsoft.com/office/drawing/2014/main" id="{F7F887FA-C01D-D89D-645C-189C41ECDF99}"/>
              </a:ext>
            </a:extLst>
          </p:cNvPr>
          <p:cNvSpPr>
            <a:spLocks noGrp="1"/>
          </p:cNvSpPr>
          <p:nvPr>
            <p:ph idx="1"/>
          </p:nvPr>
        </p:nvSpPr>
        <p:spPr/>
        <p:txBody>
          <a:bodyPr>
            <a:normAutofit fontScale="77500" lnSpcReduction="20000"/>
          </a:bodyPr>
          <a:lstStyle/>
          <a:p>
            <a:r>
              <a:rPr lang="en-US" sz="2400" b="0" i="0" dirty="0">
                <a:solidFill>
                  <a:srgbClr val="4D5156"/>
                </a:solidFill>
                <a:effectLst/>
                <a:latin typeface="Google Sans"/>
              </a:rPr>
              <a:t>The parable of The Blind Men and The Elephant </a:t>
            </a:r>
            <a:r>
              <a:rPr lang="en-US" sz="2400" b="0" i="0" dirty="0">
                <a:solidFill>
                  <a:srgbClr val="040C28"/>
                </a:solidFill>
                <a:effectLst/>
                <a:latin typeface="Google Sans"/>
              </a:rPr>
              <a:t>tells the story of six blind men who examine one part of an elephant. </a:t>
            </a:r>
          </a:p>
          <a:p>
            <a:r>
              <a:rPr lang="en-US" sz="2400" b="0" i="0" dirty="0">
                <a:solidFill>
                  <a:srgbClr val="040C28"/>
                </a:solidFill>
                <a:effectLst/>
                <a:latin typeface="Google Sans"/>
              </a:rPr>
              <a:t>Each man comes to very different conclusions about what an elephant is based on what he has touched.</a:t>
            </a:r>
          </a:p>
          <a:p>
            <a:r>
              <a:rPr lang="en-US" sz="2400" b="0" i="0" dirty="0">
                <a:solidFill>
                  <a:srgbClr val="4D5156"/>
                </a:solidFill>
                <a:effectLst/>
                <a:latin typeface="Google Sans"/>
              </a:rPr>
              <a:t>Although each man touches the same animal, his determination of the elephant is based on only what he is able to perceive.</a:t>
            </a:r>
          </a:p>
          <a:p>
            <a:r>
              <a:rPr lang="en-US" sz="2400" dirty="0">
                <a:solidFill>
                  <a:srgbClr val="4D5156"/>
                </a:solidFill>
                <a:latin typeface="Google Sans"/>
              </a:rPr>
              <a:t>Interpretations differ.</a:t>
            </a:r>
          </a:p>
          <a:p>
            <a:r>
              <a:rPr lang="en-US" sz="2400" b="1" dirty="0">
                <a:solidFill>
                  <a:srgbClr val="4D5156"/>
                </a:solidFill>
                <a:latin typeface="Google Sans"/>
              </a:rPr>
              <a:t>Your experiences with the arts and aesthetics are so singular because your brain-connectivity patterns are distinctive. No one else has your exact brain!</a:t>
            </a:r>
          </a:p>
          <a:p>
            <a:r>
              <a:rPr lang="en-US" sz="2400" b="1" dirty="0">
                <a:solidFill>
                  <a:srgbClr val="4D5156"/>
                </a:solidFill>
                <a:latin typeface="Google Sans"/>
              </a:rPr>
              <a:t>BUT, even your brain-connectivity patterns change! </a:t>
            </a:r>
            <a:endParaRPr lang="en-US" sz="2400" b="1" dirty="0"/>
          </a:p>
        </p:txBody>
      </p:sp>
    </p:spTree>
    <p:extLst>
      <p:ext uri="{BB962C8B-B14F-4D97-AF65-F5344CB8AC3E}">
        <p14:creationId xmlns:p14="http://schemas.microsoft.com/office/powerpoint/2010/main" val="360909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17D33-F05B-36B9-FCC9-1A3E7DB09A34}"/>
              </a:ext>
            </a:extLst>
          </p:cNvPr>
          <p:cNvSpPr>
            <a:spLocks noGrp="1"/>
          </p:cNvSpPr>
          <p:nvPr>
            <p:ph type="title"/>
          </p:nvPr>
        </p:nvSpPr>
        <p:spPr/>
        <p:txBody>
          <a:bodyPr>
            <a:normAutofit/>
          </a:bodyPr>
          <a:lstStyle/>
          <a:p>
            <a:r>
              <a:rPr lang="en-US" sz="8000" dirty="0"/>
              <a:t>Why Do We Create?</a:t>
            </a:r>
          </a:p>
        </p:txBody>
      </p:sp>
      <p:sp>
        <p:nvSpPr>
          <p:cNvPr id="3" name="Text Placeholder 2">
            <a:extLst>
              <a:ext uri="{FF2B5EF4-FFF2-40B4-BE49-F238E27FC236}">
                <a16:creationId xmlns:a16="http://schemas.microsoft.com/office/drawing/2014/main" id="{1FEEABE7-8A30-2010-9EAE-248B59378F86}"/>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646791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6B374-920C-DB36-0981-91D5BB8E7C98}"/>
              </a:ext>
            </a:extLst>
          </p:cNvPr>
          <p:cNvSpPr>
            <a:spLocks noGrp="1"/>
          </p:cNvSpPr>
          <p:nvPr>
            <p:ph type="title"/>
          </p:nvPr>
        </p:nvSpPr>
        <p:spPr/>
        <p:txBody>
          <a:bodyPr>
            <a:normAutofit/>
          </a:bodyPr>
          <a:lstStyle/>
          <a:p>
            <a:r>
              <a:rPr lang="en-US" sz="4400" b="1" dirty="0"/>
              <a:t>Shifting Focus</a:t>
            </a:r>
          </a:p>
        </p:txBody>
      </p:sp>
      <p:pic>
        <p:nvPicPr>
          <p:cNvPr id="5" name="Content Placeholder 4">
            <a:extLst>
              <a:ext uri="{FF2B5EF4-FFF2-40B4-BE49-F238E27FC236}">
                <a16:creationId xmlns:a16="http://schemas.microsoft.com/office/drawing/2014/main" id="{DC8037F4-CD6D-DD0D-4EC9-2531C2064F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5870" y="2048206"/>
            <a:ext cx="6288602" cy="4644304"/>
          </a:xfrm>
        </p:spPr>
      </p:pic>
    </p:spTree>
    <p:extLst>
      <p:ext uri="{BB962C8B-B14F-4D97-AF65-F5344CB8AC3E}">
        <p14:creationId xmlns:p14="http://schemas.microsoft.com/office/powerpoint/2010/main" val="423195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4B561-2E8D-110E-7017-CD6826BF71C7}"/>
              </a:ext>
            </a:extLst>
          </p:cNvPr>
          <p:cNvSpPr>
            <a:spLocks noGrp="1"/>
          </p:cNvSpPr>
          <p:nvPr>
            <p:ph type="title"/>
          </p:nvPr>
        </p:nvSpPr>
        <p:spPr/>
        <p:txBody>
          <a:bodyPr>
            <a:normAutofit/>
          </a:bodyPr>
          <a:lstStyle/>
          <a:p>
            <a:r>
              <a:rPr lang="en-US" sz="4400" b="1" dirty="0"/>
              <a:t>Inspiration</a:t>
            </a:r>
          </a:p>
        </p:txBody>
      </p:sp>
      <p:sp>
        <p:nvSpPr>
          <p:cNvPr id="3" name="Content Placeholder 2">
            <a:extLst>
              <a:ext uri="{FF2B5EF4-FFF2-40B4-BE49-F238E27FC236}">
                <a16:creationId xmlns:a16="http://schemas.microsoft.com/office/drawing/2014/main" id="{2F02A755-D67B-9F1F-723A-C0B33B24386C}"/>
              </a:ext>
            </a:extLst>
          </p:cNvPr>
          <p:cNvSpPr>
            <a:spLocks noGrp="1"/>
          </p:cNvSpPr>
          <p:nvPr>
            <p:ph idx="1"/>
          </p:nvPr>
        </p:nvSpPr>
        <p:spPr>
          <a:xfrm>
            <a:off x="677334" y="1604407"/>
            <a:ext cx="9061306" cy="4695416"/>
          </a:xfrm>
        </p:spPr>
        <p:txBody>
          <a:bodyPr>
            <a:noAutofit/>
          </a:bodyPr>
          <a:lstStyle/>
          <a:p>
            <a:r>
              <a:rPr lang="en-US" sz="2400" b="0" i="0" dirty="0" err="1">
                <a:solidFill>
                  <a:srgbClr val="1A202C"/>
                </a:solidFill>
                <a:effectLst/>
                <a:latin typeface="__Amiri_3994c3"/>
              </a:rPr>
              <a:t>I</a:t>
            </a:r>
            <a:r>
              <a:rPr lang="en-US" sz="2400" dirty="0" err="1"/>
              <a:t>The</a:t>
            </a:r>
            <a:r>
              <a:rPr lang="en-US" sz="2400" dirty="0"/>
              <a:t> word inspire comes from the Latin </a:t>
            </a:r>
            <a:r>
              <a:rPr lang="en-US" sz="2400" i="1" dirty="0" err="1"/>
              <a:t>inspira</a:t>
            </a:r>
            <a:r>
              <a:rPr lang="en-US" sz="2400" dirty="0"/>
              <a:t>: “to breathe in.”</a:t>
            </a:r>
          </a:p>
          <a:p>
            <a:r>
              <a:rPr lang="en-US" sz="2400" dirty="0"/>
              <a:t>Something that comes to us from the surrounding air, like a winged spirit filling us with insight.</a:t>
            </a:r>
          </a:p>
          <a:p>
            <a:r>
              <a:rPr lang="en-US" sz="2400" b="0" i="0" dirty="0">
                <a:solidFill>
                  <a:srgbClr val="1A202C"/>
                </a:solidFill>
                <a:effectLst/>
                <a:latin typeface="__Amiri_3994c3"/>
              </a:rPr>
              <a:t>Inspiration is a mystical, intangible thing that grasps the artist, the writer, the inventor, and even the scientist. </a:t>
            </a:r>
          </a:p>
          <a:p>
            <a:r>
              <a:rPr lang="en-US" sz="2400" b="0" i="0" dirty="0">
                <a:solidFill>
                  <a:srgbClr val="1A202C"/>
                </a:solidFill>
                <a:effectLst/>
                <a:latin typeface="__Amiri_3994c3"/>
              </a:rPr>
              <a:t>In Greek mythology, the muses (women) were deemed to be the source of that inspiration. They presided over the arts and sciences, often helping and guiding people (men) towards magnificent ideas and discoveries.</a:t>
            </a:r>
          </a:p>
          <a:p>
            <a:r>
              <a:rPr lang="en-US" sz="2400" b="0" i="0" dirty="0">
                <a:solidFill>
                  <a:srgbClr val="1A202C"/>
                </a:solidFill>
                <a:effectLst/>
                <a:latin typeface="__Amiri_3994c3"/>
              </a:rPr>
              <a:t>We get the word “museum” from “muse”, which is fittingly a place where creativity is gloriously displayed. </a:t>
            </a:r>
          </a:p>
          <a:p>
            <a:endParaRPr lang="en-US" sz="2400" b="0" i="0" dirty="0">
              <a:solidFill>
                <a:srgbClr val="1A202C"/>
              </a:solidFill>
              <a:effectLst/>
              <a:latin typeface="__Amiri_3994c3"/>
            </a:endParaRPr>
          </a:p>
        </p:txBody>
      </p:sp>
    </p:spTree>
    <p:extLst>
      <p:ext uri="{BB962C8B-B14F-4D97-AF65-F5344CB8AC3E}">
        <p14:creationId xmlns:p14="http://schemas.microsoft.com/office/powerpoint/2010/main" val="174657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ECA51-12AF-A33C-84AC-83FF766E9F12}"/>
              </a:ext>
            </a:extLst>
          </p:cNvPr>
          <p:cNvSpPr>
            <a:spLocks noGrp="1"/>
          </p:cNvSpPr>
          <p:nvPr>
            <p:ph type="title"/>
          </p:nvPr>
        </p:nvSpPr>
        <p:spPr/>
        <p:txBody>
          <a:bodyPr>
            <a:normAutofit/>
          </a:bodyPr>
          <a:lstStyle/>
          <a:p>
            <a:r>
              <a:rPr lang="en-US" sz="4400" b="1" dirty="0"/>
              <a:t>Getting Inspired!</a:t>
            </a:r>
          </a:p>
        </p:txBody>
      </p:sp>
      <p:sp>
        <p:nvSpPr>
          <p:cNvPr id="3" name="Content Placeholder 2">
            <a:extLst>
              <a:ext uri="{FF2B5EF4-FFF2-40B4-BE49-F238E27FC236}">
                <a16:creationId xmlns:a16="http://schemas.microsoft.com/office/drawing/2014/main" id="{8EAC5CA0-B689-4E15-D692-FA10379951C8}"/>
              </a:ext>
            </a:extLst>
          </p:cNvPr>
          <p:cNvSpPr>
            <a:spLocks noGrp="1"/>
          </p:cNvSpPr>
          <p:nvPr>
            <p:ph idx="1"/>
          </p:nvPr>
        </p:nvSpPr>
        <p:spPr/>
        <p:txBody>
          <a:bodyPr>
            <a:normAutofit fontScale="85000" lnSpcReduction="20000"/>
          </a:bodyPr>
          <a:lstStyle/>
          <a:p>
            <a:r>
              <a:rPr lang="en-US" sz="2400" b="0" i="0" dirty="0">
                <a:solidFill>
                  <a:srgbClr val="000000"/>
                </a:solidFill>
                <a:effectLst/>
                <a:latin typeface="Helvetica Neue"/>
              </a:rPr>
              <a:t>Artistic inspiration manifests in different ways for different artists.</a:t>
            </a:r>
          </a:p>
          <a:p>
            <a:r>
              <a:rPr lang="en-US" sz="2400" b="0" i="0" dirty="0">
                <a:solidFill>
                  <a:srgbClr val="000000"/>
                </a:solidFill>
                <a:effectLst/>
                <a:latin typeface="Helvetica Neue"/>
              </a:rPr>
              <a:t>It might arise from a deep emotional connection to a particular type of person or a group of people. </a:t>
            </a:r>
          </a:p>
          <a:p>
            <a:r>
              <a:rPr lang="en-US" sz="2400" b="0" i="0" dirty="0">
                <a:solidFill>
                  <a:srgbClr val="000000"/>
                </a:solidFill>
                <a:effectLst/>
                <a:latin typeface="Helvetica Neue"/>
              </a:rPr>
              <a:t>Artistic inspiration might come from a certain place/location that incites creativity.</a:t>
            </a:r>
          </a:p>
          <a:p>
            <a:r>
              <a:rPr lang="en-US" sz="2400" dirty="0">
                <a:solidFill>
                  <a:srgbClr val="1A202C"/>
                </a:solidFill>
              </a:rPr>
              <a:t>Museums are a source of inspiration for many people, as are concerts, theater, great books, poetry readings, etc. </a:t>
            </a:r>
          </a:p>
          <a:p>
            <a:r>
              <a:rPr lang="en-US" sz="2400" dirty="0">
                <a:solidFill>
                  <a:srgbClr val="1A202C"/>
                </a:solidFill>
              </a:rPr>
              <a:t>Reading about other artists’ lives and works.</a:t>
            </a:r>
          </a:p>
          <a:p>
            <a:r>
              <a:rPr lang="en-US" sz="2400" dirty="0">
                <a:solidFill>
                  <a:srgbClr val="000000"/>
                </a:solidFill>
                <a:latin typeface="Helvetica Neue"/>
              </a:rPr>
              <a:t>Many artists still find a spiritual calling from specific people whom they regard as their creative muse. </a:t>
            </a:r>
          </a:p>
          <a:p>
            <a:endParaRPr lang="en-US" sz="2400" dirty="0"/>
          </a:p>
          <a:p>
            <a:endParaRPr lang="en-US" dirty="0"/>
          </a:p>
        </p:txBody>
      </p:sp>
    </p:spTree>
    <p:extLst>
      <p:ext uri="{BB962C8B-B14F-4D97-AF65-F5344CB8AC3E}">
        <p14:creationId xmlns:p14="http://schemas.microsoft.com/office/powerpoint/2010/main" val="310618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0F8CC-579B-B141-4743-BFD9E691F841}"/>
              </a:ext>
            </a:extLst>
          </p:cNvPr>
          <p:cNvSpPr>
            <a:spLocks noGrp="1"/>
          </p:cNvSpPr>
          <p:nvPr>
            <p:ph type="title"/>
          </p:nvPr>
        </p:nvSpPr>
        <p:spPr>
          <a:xfrm>
            <a:off x="1484311" y="685800"/>
            <a:ext cx="10018713" cy="733483"/>
          </a:xfrm>
        </p:spPr>
        <p:txBody>
          <a:bodyPr>
            <a:normAutofit fontScale="90000"/>
          </a:bodyPr>
          <a:lstStyle/>
          <a:p>
            <a:r>
              <a:rPr lang="en-US" sz="4400" b="1" dirty="0"/>
              <a:t>The Greeks</a:t>
            </a:r>
          </a:p>
        </p:txBody>
      </p:sp>
      <p:sp>
        <p:nvSpPr>
          <p:cNvPr id="3" name="Content Placeholder 2">
            <a:extLst>
              <a:ext uri="{FF2B5EF4-FFF2-40B4-BE49-F238E27FC236}">
                <a16:creationId xmlns:a16="http://schemas.microsoft.com/office/drawing/2014/main" id="{B75C87C7-7D3E-EB1E-9FDB-902698AB8FF1}"/>
              </a:ext>
            </a:extLst>
          </p:cNvPr>
          <p:cNvSpPr>
            <a:spLocks noGrp="1"/>
          </p:cNvSpPr>
          <p:nvPr>
            <p:ph idx="1"/>
          </p:nvPr>
        </p:nvSpPr>
        <p:spPr>
          <a:xfrm>
            <a:off x="2451490" y="1693069"/>
            <a:ext cx="8089354" cy="4932124"/>
          </a:xfrm>
        </p:spPr>
        <p:txBody>
          <a:bodyPr>
            <a:noAutofit/>
          </a:bodyPr>
          <a:lstStyle/>
          <a:p>
            <a:r>
              <a:rPr lang="en-US" sz="2400" dirty="0">
                <a:solidFill>
                  <a:srgbClr val="242424"/>
                </a:solidFill>
              </a:rPr>
              <a:t>Plato: </a:t>
            </a:r>
            <a:r>
              <a:rPr lang="en-US" sz="2400" dirty="0"/>
              <a:t>the artist is both inspired and out of his mind—both  graced with supernatural powers and touched with madness. </a:t>
            </a:r>
            <a:endParaRPr lang="en-US" sz="2400" dirty="0">
              <a:solidFill>
                <a:srgbClr val="242424"/>
              </a:solidFill>
            </a:endParaRPr>
          </a:p>
          <a:p>
            <a:r>
              <a:rPr lang="en-US" sz="2400" dirty="0"/>
              <a:t>Aristotle thought melancholia was central to creativity. </a:t>
            </a:r>
          </a:p>
          <a:p>
            <a:r>
              <a:rPr lang="en-US" sz="2400" dirty="0"/>
              <a:t>A person could get ideas through a form of divine madness (four types).</a:t>
            </a:r>
          </a:p>
          <a:p>
            <a:pPr lvl="1"/>
            <a:r>
              <a:rPr lang="en-US" sz="2400" dirty="0"/>
              <a:t>Prophetic madness</a:t>
            </a:r>
          </a:p>
          <a:p>
            <a:pPr lvl="1"/>
            <a:r>
              <a:rPr lang="en-US" sz="2400" dirty="0"/>
              <a:t>Ritual madness</a:t>
            </a:r>
          </a:p>
          <a:p>
            <a:pPr lvl="1"/>
            <a:r>
              <a:rPr lang="en-US" sz="2400" dirty="0"/>
              <a:t>Erotic madness</a:t>
            </a:r>
          </a:p>
          <a:p>
            <a:pPr lvl="1"/>
            <a:r>
              <a:rPr lang="en-US" sz="2400" dirty="0"/>
              <a:t>Poetic madness- brought about by a muse and produces ideas.</a:t>
            </a:r>
          </a:p>
        </p:txBody>
      </p:sp>
    </p:spTree>
    <p:extLst>
      <p:ext uri="{BB962C8B-B14F-4D97-AF65-F5344CB8AC3E}">
        <p14:creationId xmlns:p14="http://schemas.microsoft.com/office/powerpoint/2010/main" val="200631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24F80-C0CB-836E-EABF-12A4CCFA12FD}"/>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32F07164-6079-B2DB-836B-A101A877008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2212" y="1234160"/>
            <a:ext cx="5036382" cy="5340544"/>
          </a:xfrm>
        </p:spPr>
      </p:pic>
    </p:spTree>
    <p:extLst>
      <p:ext uri="{BB962C8B-B14F-4D97-AF65-F5344CB8AC3E}">
        <p14:creationId xmlns:p14="http://schemas.microsoft.com/office/powerpoint/2010/main" val="16202549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B2BCF-DEF9-516F-5167-C7359B959485}"/>
              </a:ext>
            </a:extLst>
          </p:cNvPr>
          <p:cNvSpPr>
            <a:spLocks noGrp="1"/>
          </p:cNvSpPr>
          <p:nvPr>
            <p:ph type="title"/>
          </p:nvPr>
        </p:nvSpPr>
        <p:spPr/>
        <p:txBody>
          <a:bodyPr/>
          <a:lstStyle/>
          <a:p>
            <a:endParaRPr lang="en-US"/>
          </a:p>
        </p:txBody>
      </p:sp>
      <p:pic>
        <p:nvPicPr>
          <p:cNvPr id="1026" name="Picture 2" descr="Pablo Picasso, Head of a Woman No. 6, Portrait of Dora Maar (Tête de femme No. 6, portrait de Dora Maar), 1939 | MoMA">
            <a:extLst>
              <a:ext uri="{FF2B5EF4-FFF2-40B4-BE49-F238E27FC236}">
                <a16:creationId xmlns:a16="http://schemas.microsoft.com/office/drawing/2014/main" id="{F9C8CABD-0A88-D9BD-3BC8-15A7253359B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06110" y="1750263"/>
            <a:ext cx="5929576" cy="4973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8838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4FBE6-34F0-EC15-6547-7102D7C65CB6}"/>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D271C10-8D11-EE13-CBDA-BDAC19485CE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1169646" y="384275"/>
            <a:ext cx="6490559" cy="6619583"/>
          </a:xfrm>
        </p:spPr>
      </p:pic>
    </p:spTree>
    <p:extLst>
      <p:ext uri="{BB962C8B-B14F-4D97-AF65-F5344CB8AC3E}">
        <p14:creationId xmlns:p14="http://schemas.microsoft.com/office/powerpoint/2010/main" val="4105376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B6BF9-F835-0B1E-CE28-3E9444F4AE79}"/>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FF9A40F0-BBB7-1034-4D6A-F985B38BD0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0497" y="1452942"/>
            <a:ext cx="7707887" cy="5405058"/>
          </a:xfrm>
        </p:spPr>
      </p:pic>
    </p:spTree>
    <p:extLst>
      <p:ext uri="{BB962C8B-B14F-4D97-AF65-F5344CB8AC3E}">
        <p14:creationId xmlns:p14="http://schemas.microsoft.com/office/powerpoint/2010/main" val="36878269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0FD01-D019-93D2-CBEB-90C145ABA9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4E8740-A8E6-EA59-58EA-B880DAF097A7}"/>
              </a:ext>
            </a:extLst>
          </p:cNvPr>
          <p:cNvSpPr>
            <a:spLocks noGrp="1"/>
          </p:cNvSpPr>
          <p:nvPr>
            <p:ph idx="1"/>
          </p:nvPr>
        </p:nvSpPr>
        <p:spPr/>
        <p:txBody>
          <a:bodyPr>
            <a:normAutofit/>
          </a:bodyPr>
          <a:lstStyle/>
          <a:p>
            <a:pPr marL="0" indent="0">
              <a:buNone/>
            </a:pPr>
            <a:r>
              <a:rPr lang="en-US" sz="4000" dirty="0"/>
              <a:t>“The goal of art isn’t to attain perfection. The goal is to share who we are. And how we see the world” (Rubin, 2023, p. 177).</a:t>
            </a:r>
          </a:p>
        </p:txBody>
      </p:sp>
    </p:spTree>
    <p:extLst>
      <p:ext uri="{BB962C8B-B14F-4D97-AF65-F5344CB8AC3E}">
        <p14:creationId xmlns:p14="http://schemas.microsoft.com/office/powerpoint/2010/main" val="2415777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82C12-6D6A-CEB6-2083-F33EE9BFA7CC}"/>
              </a:ext>
            </a:extLst>
          </p:cNvPr>
          <p:cNvSpPr>
            <a:spLocks noGrp="1"/>
          </p:cNvSpPr>
          <p:nvPr>
            <p:ph type="title"/>
          </p:nvPr>
        </p:nvSpPr>
        <p:spPr/>
        <p:txBody>
          <a:bodyPr>
            <a:normAutofit/>
          </a:bodyPr>
          <a:lstStyle/>
          <a:p>
            <a:r>
              <a:rPr lang="en-US" sz="4400" b="1" dirty="0"/>
              <a:t>Creativity Neurotransmitters</a:t>
            </a:r>
          </a:p>
        </p:txBody>
      </p:sp>
      <p:sp>
        <p:nvSpPr>
          <p:cNvPr id="3" name="Content Placeholder 2">
            <a:extLst>
              <a:ext uri="{FF2B5EF4-FFF2-40B4-BE49-F238E27FC236}">
                <a16:creationId xmlns:a16="http://schemas.microsoft.com/office/drawing/2014/main" id="{4CBE54C8-85C5-9A01-B88D-8BC7BBFDD6D1}"/>
              </a:ext>
            </a:extLst>
          </p:cNvPr>
          <p:cNvSpPr>
            <a:spLocks noGrp="1"/>
          </p:cNvSpPr>
          <p:nvPr>
            <p:ph idx="1"/>
          </p:nvPr>
        </p:nvSpPr>
        <p:spPr/>
        <p:txBody>
          <a:bodyPr>
            <a:normAutofit/>
          </a:bodyPr>
          <a:lstStyle/>
          <a:p>
            <a:pPr marL="0" indent="0">
              <a:buNone/>
            </a:pPr>
            <a:r>
              <a:rPr lang="en-US" sz="2400" dirty="0"/>
              <a:t>Creative expression activates four “feel-good” neurotransmitters:</a:t>
            </a:r>
          </a:p>
          <a:p>
            <a:r>
              <a:rPr lang="en-US" sz="2400" dirty="0"/>
              <a:t>Dopamine: Provides reward perception, elevates mood, increases relaxation, enhances reflection and learning. </a:t>
            </a:r>
          </a:p>
          <a:p>
            <a:r>
              <a:rPr lang="en-US" sz="2400" dirty="0"/>
              <a:t>Serotonin: Stabilizes emotions. </a:t>
            </a:r>
          </a:p>
          <a:p>
            <a:r>
              <a:rPr lang="en-US" sz="2400" dirty="0"/>
              <a:t>Oxytocin: Provides sense of connectiveness. (dark side: high during war)</a:t>
            </a:r>
          </a:p>
          <a:p>
            <a:r>
              <a:rPr lang="en-US" sz="2400" dirty="0"/>
              <a:t>Endorphins: Ease pain, elevate mood. </a:t>
            </a:r>
          </a:p>
        </p:txBody>
      </p:sp>
    </p:spTree>
    <p:extLst>
      <p:ext uri="{BB962C8B-B14F-4D97-AF65-F5344CB8AC3E}">
        <p14:creationId xmlns:p14="http://schemas.microsoft.com/office/powerpoint/2010/main" val="3960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2ED37-E60E-7E24-8E78-F0975FCC380B}"/>
              </a:ext>
            </a:extLst>
          </p:cNvPr>
          <p:cNvSpPr>
            <a:spLocks noGrp="1"/>
          </p:cNvSpPr>
          <p:nvPr>
            <p:ph type="title"/>
          </p:nvPr>
        </p:nvSpPr>
        <p:spPr/>
        <p:txBody>
          <a:bodyPr>
            <a:normAutofit/>
          </a:bodyPr>
          <a:lstStyle/>
          <a:p>
            <a:r>
              <a:rPr lang="en-US" sz="4400" b="1" dirty="0"/>
              <a:t>Poetry</a:t>
            </a:r>
          </a:p>
        </p:txBody>
      </p:sp>
      <p:sp>
        <p:nvSpPr>
          <p:cNvPr id="3" name="Content Placeholder 2">
            <a:extLst>
              <a:ext uri="{FF2B5EF4-FFF2-40B4-BE49-F238E27FC236}">
                <a16:creationId xmlns:a16="http://schemas.microsoft.com/office/drawing/2014/main" id="{ED5935BC-4CCB-8B2C-3442-86E6EF4B007A}"/>
              </a:ext>
            </a:extLst>
          </p:cNvPr>
          <p:cNvSpPr>
            <a:spLocks noGrp="1"/>
          </p:cNvSpPr>
          <p:nvPr>
            <p:ph idx="1"/>
          </p:nvPr>
        </p:nvSpPr>
        <p:spPr>
          <a:xfrm>
            <a:off x="409517" y="1570749"/>
            <a:ext cx="9312293" cy="4852490"/>
          </a:xfrm>
        </p:spPr>
        <p:txBody>
          <a:bodyPr>
            <a:normAutofit fontScale="77500" lnSpcReduction="20000"/>
          </a:bodyPr>
          <a:lstStyle/>
          <a:p>
            <a:r>
              <a:rPr lang="en-US" dirty="0"/>
              <a:t>Poetry is the oldest form of written literature, dating back at least 4,300 years, and typically passed down generations through the oral tradition.</a:t>
            </a:r>
          </a:p>
          <a:p>
            <a:r>
              <a:rPr lang="en-US" dirty="0"/>
              <a:t>Our brains process poetry differently from prose. </a:t>
            </a:r>
          </a:p>
          <a:p>
            <a:r>
              <a:rPr lang="en-US" dirty="0"/>
              <a:t>Poetry can communicate before it is understood.</a:t>
            </a:r>
          </a:p>
          <a:p>
            <a:r>
              <a:rPr lang="en-US" dirty="0"/>
              <a:t>Poetry more than any other literary form demonstrates the complexities with which our brain constructs the world in and around us because it unifies thought and language, music and imagery in a clear, manageable way. </a:t>
            </a:r>
          </a:p>
          <a:p>
            <a:r>
              <a:rPr lang="en-US" dirty="0"/>
              <a:t>Poetry stimulates reward areas of the brain, and those associated with meaning-making and the interpretation of reality (DMN).</a:t>
            </a:r>
          </a:p>
          <a:p>
            <a:r>
              <a:rPr lang="en-US" dirty="0"/>
              <a:t>Poetry offers a safe way to engage with difficult emotions. </a:t>
            </a:r>
          </a:p>
          <a:p>
            <a:r>
              <a:rPr lang="en-US" dirty="0"/>
              <a:t>Poetry is particularly effective in inducing intense involvement.</a:t>
            </a:r>
          </a:p>
          <a:p>
            <a:r>
              <a:rPr lang="en-US" dirty="0"/>
              <a:t>Writing (or reading) poetry can help the brain to stop replaying worrying thought patterns, activating neuroplasticity processes in the brain. </a:t>
            </a:r>
          </a:p>
          <a:p>
            <a:r>
              <a:rPr lang="en-US" dirty="0"/>
              <a:t>Makes us more self-reflective.</a:t>
            </a:r>
          </a:p>
          <a:p>
            <a:r>
              <a:rPr lang="en-US" dirty="0"/>
              <a:t>Poetry taps into analogy and conceptual combination to create metaphors. </a:t>
            </a:r>
          </a:p>
        </p:txBody>
      </p:sp>
    </p:spTree>
    <p:extLst>
      <p:ext uri="{BB962C8B-B14F-4D97-AF65-F5344CB8AC3E}">
        <p14:creationId xmlns:p14="http://schemas.microsoft.com/office/powerpoint/2010/main" val="3598408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8EB5D-2014-3882-9470-FD764DE0DBB2}"/>
              </a:ext>
            </a:extLst>
          </p:cNvPr>
          <p:cNvSpPr>
            <a:spLocks noGrp="1"/>
          </p:cNvSpPr>
          <p:nvPr>
            <p:ph type="title"/>
          </p:nvPr>
        </p:nvSpPr>
        <p:spPr/>
        <p:txBody>
          <a:bodyPr>
            <a:normAutofit/>
          </a:bodyPr>
          <a:lstStyle/>
          <a:p>
            <a:r>
              <a:rPr lang="en-US" sz="4400" b="1" dirty="0"/>
              <a:t>Brain Science and Creativity</a:t>
            </a:r>
          </a:p>
        </p:txBody>
      </p:sp>
      <p:sp>
        <p:nvSpPr>
          <p:cNvPr id="3" name="Text Placeholder 2">
            <a:extLst>
              <a:ext uri="{FF2B5EF4-FFF2-40B4-BE49-F238E27FC236}">
                <a16:creationId xmlns:a16="http://schemas.microsoft.com/office/drawing/2014/main" id="{0473D9C6-9665-7C53-A102-BA2B1AB7672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3811103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C2FF5-DC5A-E831-0394-F3DB4BCB57EA}"/>
              </a:ext>
            </a:extLst>
          </p:cNvPr>
          <p:cNvSpPr>
            <a:spLocks noGrp="1"/>
          </p:cNvSpPr>
          <p:nvPr>
            <p:ph type="title"/>
          </p:nvPr>
        </p:nvSpPr>
        <p:spPr/>
        <p:txBody>
          <a:bodyPr>
            <a:normAutofit/>
          </a:bodyPr>
          <a:lstStyle/>
          <a:p>
            <a:r>
              <a:rPr lang="en-US" sz="4400" b="1" dirty="0"/>
              <a:t>Current Scientific Research on the Brain and Creativity </a:t>
            </a:r>
            <a:r>
              <a:rPr lang="en-US" dirty="0"/>
              <a:t>	</a:t>
            </a:r>
          </a:p>
        </p:txBody>
      </p:sp>
      <p:sp>
        <p:nvSpPr>
          <p:cNvPr id="3" name="Content Placeholder 2">
            <a:extLst>
              <a:ext uri="{FF2B5EF4-FFF2-40B4-BE49-F238E27FC236}">
                <a16:creationId xmlns:a16="http://schemas.microsoft.com/office/drawing/2014/main" id="{EDEE7516-3298-2ABB-1B13-2BBBEA1228E7}"/>
              </a:ext>
            </a:extLst>
          </p:cNvPr>
          <p:cNvSpPr>
            <a:spLocks noGrp="1"/>
          </p:cNvSpPr>
          <p:nvPr>
            <p:ph idx="1"/>
          </p:nvPr>
        </p:nvSpPr>
        <p:spPr>
          <a:xfrm>
            <a:off x="611470" y="2036363"/>
            <a:ext cx="8981315" cy="3754838"/>
          </a:xfrm>
        </p:spPr>
        <p:txBody>
          <a:bodyPr>
            <a:normAutofit/>
          </a:bodyPr>
          <a:lstStyle/>
          <a:p>
            <a:r>
              <a:rPr lang="en-US" sz="2400" dirty="0"/>
              <a:t>Focus now is more on networks than centers.</a:t>
            </a:r>
          </a:p>
          <a:p>
            <a:r>
              <a:rPr lang="en-US" sz="2400" dirty="0"/>
              <a:t>Our brains are complex and interconnected systems.</a:t>
            </a:r>
          </a:p>
          <a:p>
            <a:r>
              <a:rPr lang="en-US" sz="2400" dirty="0"/>
              <a:t>Executive function (EF) is a network.</a:t>
            </a:r>
          </a:p>
          <a:p>
            <a:r>
              <a:rPr lang="en-US" sz="2400" dirty="0"/>
              <a:t>Default mode network (DMN) </a:t>
            </a:r>
            <a:r>
              <a:rPr lang="en-US" sz="2400" dirty="0">
                <a:solidFill>
                  <a:srgbClr val="333333"/>
                </a:solidFill>
              </a:rPr>
              <a:t>is a group of brain regions that form a network.</a:t>
            </a:r>
            <a:endParaRPr lang="en-US" sz="2400" dirty="0"/>
          </a:p>
          <a:p>
            <a:pPr lvl="1"/>
            <a:endParaRPr lang="en-US" dirty="0"/>
          </a:p>
        </p:txBody>
      </p:sp>
    </p:spTree>
    <p:extLst>
      <p:ext uri="{BB962C8B-B14F-4D97-AF65-F5344CB8AC3E}">
        <p14:creationId xmlns:p14="http://schemas.microsoft.com/office/powerpoint/2010/main" val="3611096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55662-AD32-C3BB-1867-758389C70414}"/>
              </a:ext>
            </a:extLst>
          </p:cNvPr>
          <p:cNvSpPr>
            <a:spLocks noGrp="1"/>
          </p:cNvSpPr>
          <p:nvPr>
            <p:ph type="title"/>
          </p:nvPr>
        </p:nvSpPr>
        <p:spPr/>
        <p:txBody>
          <a:bodyPr/>
          <a:lstStyle/>
          <a:p>
            <a:r>
              <a:rPr lang="en-US" b="1" dirty="0"/>
              <a:t>Executive Function</a:t>
            </a:r>
          </a:p>
        </p:txBody>
      </p:sp>
      <p:sp>
        <p:nvSpPr>
          <p:cNvPr id="3" name="Content Placeholder 2">
            <a:extLst>
              <a:ext uri="{FF2B5EF4-FFF2-40B4-BE49-F238E27FC236}">
                <a16:creationId xmlns:a16="http://schemas.microsoft.com/office/drawing/2014/main" id="{1001AEDA-192F-0020-A6EE-F8D7513663AD}"/>
              </a:ext>
            </a:extLst>
          </p:cNvPr>
          <p:cNvSpPr>
            <a:spLocks noGrp="1"/>
          </p:cNvSpPr>
          <p:nvPr>
            <p:ph idx="1"/>
          </p:nvPr>
        </p:nvSpPr>
        <p:spPr>
          <a:xfrm>
            <a:off x="677334" y="1666115"/>
            <a:ext cx="8596668" cy="4897370"/>
          </a:xfrm>
        </p:spPr>
        <p:txBody>
          <a:bodyPr>
            <a:normAutofit/>
          </a:bodyPr>
          <a:lstStyle/>
          <a:p>
            <a:r>
              <a:rPr lang="en-US" sz="2000" b="0" i="0" dirty="0">
                <a:solidFill>
                  <a:srgbClr val="002938"/>
                </a:solidFill>
                <a:effectLst/>
              </a:rPr>
              <a:t>Executive Function (EF) is the management system of the brain.</a:t>
            </a:r>
          </a:p>
          <a:p>
            <a:r>
              <a:rPr lang="en-US" sz="2000" b="0" i="0" dirty="0">
                <a:solidFill>
                  <a:srgbClr val="002938"/>
                </a:solidFill>
                <a:effectLst/>
              </a:rPr>
              <a:t>EF is the capacity to manage one’s thoughts, actions, and emotions in order to achieve one’s goals.</a:t>
            </a:r>
          </a:p>
          <a:p>
            <a:pPr lvl="1"/>
            <a:r>
              <a:rPr lang="en-US" sz="1800" dirty="0">
                <a:solidFill>
                  <a:srgbClr val="002938"/>
                </a:solidFill>
              </a:rPr>
              <a:t>Paying attention</a:t>
            </a:r>
          </a:p>
          <a:p>
            <a:pPr lvl="1"/>
            <a:r>
              <a:rPr lang="en-US" sz="1800" b="0" i="0" dirty="0">
                <a:solidFill>
                  <a:srgbClr val="002938"/>
                </a:solidFill>
                <a:effectLst/>
              </a:rPr>
              <a:t>Organizing, planning, prioritizing</a:t>
            </a:r>
          </a:p>
          <a:p>
            <a:pPr lvl="1"/>
            <a:r>
              <a:rPr lang="en-US" sz="1800" b="0" i="0" dirty="0">
                <a:solidFill>
                  <a:srgbClr val="002938"/>
                </a:solidFill>
                <a:effectLst/>
              </a:rPr>
              <a:t>Starting tasks and staying focused on them to completion</a:t>
            </a:r>
          </a:p>
          <a:p>
            <a:pPr lvl="1"/>
            <a:r>
              <a:rPr lang="en-US" sz="1800" b="0" i="0" dirty="0">
                <a:solidFill>
                  <a:srgbClr val="002938"/>
                </a:solidFill>
                <a:effectLst/>
              </a:rPr>
              <a:t>Understanding different points of view </a:t>
            </a:r>
          </a:p>
          <a:p>
            <a:pPr lvl="1"/>
            <a:r>
              <a:rPr lang="en-US" sz="1800" dirty="0">
                <a:solidFill>
                  <a:srgbClr val="002938"/>
                </a:solidFill>
              </a:rPr>
              <a:t>Regulating emotions</a:t>
            </a:r>
          </a:p>
          <a:p>
            <a:pPr lvl="1"/>
            <a:r>
              <a:rPr lang="en-US" sz="1800" b="0" i="0" dirty="0">
                <a:solidFill>
                  <a:srgbClr val="002938"/>
                </a:solidFill>
                <a:effectLst/>
              </a:rPr>
              <a:t>Self-monitoring (keeping track of what you’re doing)</a:t>
            </a:r>
          </a:p>
          <a:p>
            <a:r>
              <a:rPr lang="en-US" sz="2000" dirty="0"/>
              <a:t>Beta waves – (13-14 hertz) occur during conscious activity, used for concentration and focus and executive function. </a:t>
            </a:r>
          </a:p>
          <a:p>
            <a:endParaRPr lang="en-US" sz="2000" b="0" i="0" dirty="0">
              <a:solidFill>
                <a:srgbClr val="002938"/>
              </a:solidFill>
              <a:effectLst/>
            </a:endParaRPr>
          </a:p>
          <a:p>
            <a:pPr marL="0" indent="0" algn="l">
              <a:buNone/>
            </a:pPr>
            <a:endParaRPr lang="en-US" sz="2000" dirty="0"/>
          </a:p>
        </p:txBody>
      </p:sp>
    </p:spTree>
    <p:extLst>
      <p:ext uri="{BB962C8B-B14F-4D97-AF65-F5344CB8AC3E}">
        <p14:creationId xmlns:p14="http://schemas.microsoft.com/office/powerpoint/2010/main" val="146855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463D8-EAC0-C641-33E3-39ADDB702AC9}"/>
              </a:ext>
            </a:extLst>
          </p:cNvPr>
          <p:cNvSpPr>
            <a:spLocks noGrp="1"/>
          </p:cNvSpPr>
          <p:nvPr>
            <p:ph type="title"/>
          </p:nvPr>
        </p:nvSpPr>
        <p:spPr/>
        <p:txBody>
          <a:bodyPr>
            <a:normAutofit/>
          </a:bodyPr>
          <a:lstStyle/>
          <a:p>
            <a:r>
              <a:rPr lang="en-US" sz="4400" b="1" dirty="0"/>
              <a:t>The Greeks</a:t>
            </a:r>
          </a:p>
        </p:txBody>
      </p:sp>
      <p:sp>
        <p:nvSpPr>
          <p:cNvPr id="3" name="Content Placeholder 2">
            <a:extLst>
              <a:ext uri="{FF2B5EF4-FFF2-40B4-BE49-F238E27FC236}">
                <a16:creationId xmlns:a16="http://schemas.microsoft.com/office/drawing/2014/main" id="{FE66CA76-06A1-85D6-6BDD-6A894BDAF0FA}"/>
              </a:ext>
            </a:extLst>
          </p:cNvPr>
          <p:cNvSpPr>
            <a:spLocks noGrp="1"/>
          </p:cNvSpPr>
          <p:nvPr>
            <p:ph idx="1"/>
          </p:nvPr>
        </p:nvSpPr>
        <p:spPr>
          <a:xfrm>
            <a:off x="1957825" y="1871663"/>
            <a:ext cx="9545197" cy="4854506"/>
          </a:xfrm>
        </p:spPr>
        <p:txBody>
          <a:bodyPr>
            <a:normAutofit fontScale="77500" lnSpcReduction="20000"/>
          </a:bodyPr>
          <a:lstStyle/>
          <a:p>
            <a:pPr marL="0" indent="0">
              <a:buNone/>
            </a:pPr>
            <a:endParaRPr lang="en-US" dirty="0"/>
          </a:p>
          <a:p>
            <a:pPr marL="0" indent="0">
              <a:buNone/>
            </a:pPr>
            <a:r>
              <a:rPr lang="en-US" sz="2900" dirty="0"/>
              <a:t>Nine muses, the children of Mnemosyne, the goddess of memory, and Zeus.</a:t>
            </a:r>
          </a:p>
          <a:p>
            <a:r>
              <a:rPr lang="en-US" sz="2600" dirty="0"/>
              <a:t>Calliope for epic poetry</a:t>
            </a:r>
          </a:p>
          <a:p>
            <a:r>
              <a:rPr lang="en-US" sz="2600" dirty="0"/>
              <a:t>Clio for history</a:t>
            </a:r>
          </a:p>
          <a:p>
            <a:r>
              <a:rPr lang="en-US" sz="2600" dirty="0"/>
              <a:t>Erato for love poetry</a:t>
            </a:r>
          </a:p>
          <a:p>
            <a:r>
              <a:rPr lang="en-US" sz="2600" dirty="0"/>
              <a:t>Euterpe for music</a:t>
            </a:r>
          </a:p>
          <a:p>
            <a:r>
              <a:rPr lang="en-US" sz="2600" dirty="0"/>
              <a:t>Polyhymnia for hymns</a:t>
            </a:r>
          </a:p>
          <a:p>
            <a:r>
              <a:rPr lang="en-US" sz="2600" dirty="0"/>
              <a:t>Terpsichore for song and dance</a:t>
            </a:r>
          </a:p>
          <a:p>
            <a:r>
              <a:rPr lang="en-US" sz="2600" dirty="0"/>
              <a:t>Melpomene for tragic theater</a:t>
            </a:r>
          </a:p>
          <a:p>
            <a:r>
              <a:rPr lang="en-US" sz="2600" dirty="0"/>
              <a:t>Thalia for comic theater</a:t>
            </a:r>
          </a:p>
          <a:p>
            <a:r>
              <a:rPr lang="en-US" sz="2600" dirty="0"/>
              <a:t>Urania for astronomy</a:t>
            </a:r>
          </a:p>
          <a:p>
            <a:pPr lvl="1"/>
            <a:endParaRPr lang="en-US" dirty="0"/>
          </a:p>
          <a:p>
            <a:endParaRPr lang="en-US" dirty="0"/>
          </a:p>
        </p:txBody>
      </p:sp>
    </p:spTree>
    <p:extLst>
      <p:ext uri="{BB962C8B-B14F-4D97-AF65-F5344CB8AC3E}">
        <p14:creationId xmlns:p14="http://schemas.microsoft.com/office/powerpoint/2010/main" val="4259107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10" end="10"/>
                                            </p:txEl>
                                          </p:spTgt>
                                        </p:tgtEl>
                                        <p:attrNameLst>
                                          <p:attrName>style.visibility</p:attrName>
                                        </p:attrNameLst>
                                      </p:cBhvr>
                                      <p:to>
                                        <p:strVal val="visible"/>
                                      </p:to>
                                    </p:set>
                                    <p:animEffect transition="in" filter="fade">
                                      <p:cBhvr>
                                        <p:cTn id="70" dur="1000"/>
                                        <p:tgtEl>
                                          <p:spTgt spid="3">
                                            <p:txEl>
                                              <p:pRg st="10" end="10"/>
                                            </p:txEl>
                                          </p:spTgt>
                                        </p:tgtEl>
                                      </p:cBhvr>
                                    </p:animEffect>
                                    <p:anim calcmode="lin" valueType="num">
                                      <p:cBhvr>
                                        <p:cTn id="7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552B0-E8E6-8F6B-79D7-931A6C14A57C}"/>
              </a:ext>
            </a:extLst>
          </p:cNvPr>
          <p:cNvSpPr>
            <a:spLocks noGrp="1"/>
          </p:cNvSpPr>
          <p:nvPr>
            <p:ph type="title"/>
          </p:nvPr>
        </p:nvSpPr>
        <p:spPr/>
        <p:txBody>
          <a:bodyPr/>
          <a:lstStyle/>
          <a:p>
            <a:r>
              <a:rPr lang="en-US" b="1" dirty="0"/>
              <a:t>Default Mode Network </a:t>
            </a:r>
          </a:p>
        </p:txBody>
      </p:sp>
      <p:sp>
        <p:nvSpPr>
          <p:cNvPr id="3" name="Content Placeholder 2">
            <a:extLst>
              <a:ext uri="{FF2B5EF4-FFF2-40B4-BE49-F238E27FC236}">
                <a16:creationId xmlns:a16="http://schemas.microsoft.com/office/drawing/2014/main" id="{FA369EC2-B0D3-804D-8866-DD09D9C89405}"/>
              </a:ext>
            </a:extLst>
          </p:cNvPr>
          <p:cNvSpPr>
            <a:spLocks noGrp="1"/>
          </p:cNvSpPr>
          <p:nvPr>
            <p:ph idx="1"/>
          </p:nvPr>
        </p:nvSpPr>
        <p:spPr>
          <a:xfrm>
            <a:off x="415126" y="1419283"/>
            <a:ext cx="9301076" cy="5262008"/>
          </a:xfrm>
        </p:spPr>
        <p:txBody>
          <a:bodyPr>
            <a:normAutofit lnSpcReduction="10000"/>
          </a:bodyPr>
          <a:lstStyle/>
          <a:p>
            <a:r>
              <a:rPr lang="en-US" sz="2000" dirty="0">
                <a:solidFill>
                  <a:srgbClr val="333333"/>
                </a:solidFill>
              </a:rPr>
              <a:t>The DMN </a:t>
            </a:r>
            <a:r>
              <a:rPr lang="en-US" sz="2000" b="0" i="0" dirty="0">
                <a:solidFill>
                  <a:srgbClr val="333333"/>
                </a:solidFill>
                <a:effectLst/>
              </a:rPr>
              <a:t>shows </a:t>
            </a:r>
            <a:r>
              <a:rPr lang="en-US" sz="2000" b="0" i="0" u="sng" dirty="0">
                <a:solidFill>
                  <a:srgbClr val="333333"/>
                </a:solidFill>
                <a:effectLst/>
              </a:rPr>
              <a:t>lower</a:t>
            </a:r>
            <a:r>
              <a:rPr lang="en-US" sz="2000" b="0" i="0" dirty="0">
                <a:solidFill>
                  <a:srgbClr val="333333"/>
                </a:solidFill>
                <a:effectLst/>
              </a:rPr>
              <a:t> levels of activity when we are engaged in a specific mental task such as paying attention or thinking with a specific goal in mind, such as being focused on solving a problem.</a:t>
            </a:r>
          </a:p>
          <a:p>
            <a:r>
              <a:rPr lang="en-US" sz="2000" b="0" i="0" dirty="0">
                <a:solidFill>
                  <a:srgbClr val="333333"/>
                </a:solidFill>
                <a:effectLst/>
              </a:rPr>
              <a:t>The DMN shows</a:t>
            </a:r>
            <a:r>
              <a:rPr lang="en-US" sz="2000" b="0" i="0" u="sng" dirty="0">
                <a:solidFill>
                  <a:srgbClr val="333333"/>
                </a:solidFill>
                <a:effectLst/>
              </a:rPr>
              <a:t> higher </a:t>
            </a:r>
            <a:r>
              <a:rPr lang="en-US" sz="2000" b="0" i="0" dirty="0">
                <a:solidFill>
                  <a:srgbClr val="333333"/>
                </a:solidFill>
                <a:effectLst/>
              </a:rPr>
              <a:t>levels of activity when we are awake and not involved in any specific mental exercise. </a:t>
            </a:r>
          </a:p>
          <a:p>
            <a:pPr lvl="1"/>
            <a:r>
              <a:rPr lang="en-US" sz="2000" b="0" i="0" dirty="0">
                <a:solidFill>
                  <a:srgbClr val="333333"/>
                </a:solidFill>
                <a:effectLst/>
              </a:rPr>
              <a:t>Our mind is wandering and we’re daydreaming, </a:t>
            </a:r>
          </a:p>
          <a:p>
            <a:pPr lvl="1"/>
            <a:r>
              <a:rPr lang="en-US" sz="2000" dirty="0">
                <a:solidFill>
                  <a:srgbClr val="333333"/>
                </a:solidFill>
              </a:rPr>
              <a:t>We’re self-reflecting; having self-referential introspective thoughts,</a:t>
            </a:r>
            <a:endParaRPr lang="en-US" sz="2000" b="0" i="0" dirty="0">
              <a:solidFill>
                <a:srgbClr val="333333"/>
              </a:solidFill>
              <a:effectLst/>
            </a:endParaRPr>
          </a:p>
          <a:p>
            <a:pPr lvl="1"/>
            <a:r>
              <a:rPr lang="en-US" sz="2000" b="0" i="0" dirty="0">
                <a:solidFill>
                  <a:srgbClr val="333333"/>
                </a:solidFill>
                <a:effectLst/>
              </a:rPr>
              <a:t>We’re recalling memories, </a:t>
            </a:r>
          </a:p>
          <a:p>
            <a:pPr lvl="1"/>
            <a:r>
              <a:rPr lang="en-US" sz="2000" b="0" i="0" dirty="0">
                <a:solidFill>
                  <a:srgbClr val="333333"/>
                </a:solidFill>
                <a:effectLst/>
              </a:rPr>
              <a:t>We’re envisioning the future, </a:t>
            </a:r>
          </a:p>
          <a:p>
            <a:pPr lvl="1"/>
            <a:r>
              <a:rPr lang="en-US" sz="2000" b="0" i="0" dirty="0">
                <a:solidFill>
                  <a:srgbClr val="333333"/>
                </a:solidFill>
                <a:effectLst/>
              </a:rPr>
              <a:t>We’re integrating past information with the current situation. </a:t>
            </a:r>
          </a:p>
          <a:p>
            <a:pPr lvl="1"/>
            <a:r>
              <a:rPr lang="en-US" sz="2000" b="0" i="0" dirty="0">
                <a:solidFill>
                  <a:srgbClr val="333333"/>
                </a:solidFill>
                <a:effectLst/>
              </a:rPr>
              <a:t>We’re creating and editing stories and narratives.</a:t>
            </a:r>
          </a:p>
          <a:p>
            <a:r>
              <a:rPr lang="en-US" sz="2000" dirty="0"/>
              <a:t>We often assemble and test our ideas and thoughts while in the DMN, with no plan or direction whatsoever. </a:t>
            </a:r>
          </a:p>
          <a:p>
            <a:r>
              <a:rPr lang="en-US" sz="2000" dirty="0"/>
              <a:t>DMN is more active in the morning.</a:t>
            </a:r>
          </a:p>
          <a:p>
            <a:endParaRPr lang="en-US" sz="2000" dirty="0"/>
          </a:p>
        </p:txBody>
      </p:sp>
    </p:spTree>
    <p:extLst>
      <p:ext uri="{BB962C8B-B14F-4D97-AF65-F5344CB8AC3E}">
        <p14:creationId xmlns:p14="http://schemas.microsoft.com/office/powerpoint/2010/main" val="151264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C6B36-568F-59EE-72BC-4F4D8AC92DBF}"/>
              </a:ext>
            </a:extLst>
          </p:cNvPr>
          <p:cNvSpPr>
            <a:spLocks noGrp="1"/>
          </p:cNvSpPr>
          <p:nvPr>
            <p:ph type="title"/>
          </p:nvPr>
        </p:nvSpPr>
        <p:spPr/>
        <p:txBody>
          <a:bodyPr/>
          <a:lstStyle/>
          <a:p>
            <a:r>
              <a:rPr lang="en-US" b="1" dirty="0"/>
              <a:t>EF, DMN, and Creativity</a:t>
            </a:r>
          </a:p>
        </p:txBody>
      </p:sp>
      <p:sp>
        <p:nvSpPr>
          <p:cNvPr id="3" name="Content Placeholder 2">
            <a:extLst>
              <a:ext uri="{FF2B5EF4-FFF2-40B4-BE49-F238E27FC236}">
                <a16:creationId xmlns:a16="http://schemas.microsoft.com/office/drawing/2014/main" id="{33DABC83-3FBD-F945-3B09-AECF6CC1AB13}"/>
              </a:ext>
            </a:extLst>
          </p:cNvPr>
          <p:cNvSpPr>
            <a:spLocks noGrp="1"/>
          </p:cNvSpPr>
          <p:nvPr>
            <p:ph idx="1"/>
          </p:nvPr>
        </p:nvSpPr>
        <p:spPr/>
        <p:txBody>
          <a:bodyPr/>
          <a:lstStyle/>
          <a:p>
            <a:r>
              <a:rPr lang="en-US" sz="2000" dirty="0"/>
              <a:t>DMN forms associations, connections. </a:t>
            </a:r>
          </a:p>
          <a:p>
            <a:r>
              <a:rPr lang="en-US" sz="2000" dirty="0"/>
              <a:t>DMN:  Alpha waves – (8-12 hertz) occur in conscious relaxing such as meditation </a:t>
            </a:r>
          </a:p>
          <a:p>
            <a:r>
              <a:rPr lang="en-US" sz="2000" dirty="0"/>
              <a:t>EF attention to real things; DMN attention to imaginary things.</a:t>
            </a:r>
          </a:p>
          <a:p>
            <a:r>
              <a:rPr lang="en-US" sz="2000" dirty="0"/>
              <a:t>Creativity increases when EF decreases.</a:t>
            </a:r>
          </a:p>
          <a:p>
            <a:r>
              <a:rPr lang="en-US" sz="2000" dirty="0"/>
              <a:t>During artistic activity, the EF and DMN cooperate to give direction to thoughts.</a:t>
            </a:r>
          </a:p>
          <a:p>
            <a:endParaRPr lang="en-US" sz="2000" dirty="0"/>
          </a:p>
          <a:p>
            <a:pPr lvl="1"/>
            <a:endParaRPr lang="en-US" sz="1800" dirty="0"/>
          </a:p>
          <a:p>
            <a:endParaRPr lang="en-US" dirty="0"/>
          </a:p>
        </p:txBody>
      </p:sp>
    </p:spTree>
    <p:extLst>
      <p:ext uri="{BB962C8B-B14F-4D97-AF65-F5344CB8AC3E}">
        <p14:creationId xmlns:p14="http://schemas.microsoft.com/office/powerpoint/2010/main" val="285181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DD548-3594-81D6-B221-6A23BF745C45}"/>
              </a:ext>
            </a:extLst>
          </p:cNvPr>
          <p:cNvSpPr>
            <a:spLocks noGrp="1"/>
          </p:cNvSpPr>
          <p:nvPr>
            <p:ph type="title"/>
          </p:nvPr>
        </p:nvSpPr>
        <p:spPr/>
        <p:txBody>
          <a:bodyPr/>
          <a:lstStyle/>
          <a:p>
            <a:r>
              <a:rPr lang="en-US" b="1" dirty="0"/>
              <a:t>“Aha” Moments</a:t>
            </a:r>
          </a:p>
        </p:txBody>
      </p:sp>
      <p:sp>
        <p:nvSpPr>
          <p:cNvPr id="3" name="Content Placeholder 2">
            <a:extLst>
              <a:ext uri="{FF2B5EF4-FFF2-40B4-BE49-F238E27FC236}">
                <a16:creationId xmlns:a16="http://schemas.microsoft.com/office/drawing/2014/main" id="{6AC99094-DCCE-C38B-F681-DCB64F74F317}"/>
              </a:ext>
            </a:extLst>
          </p:cNvPr>
          <p:cNvSpPr>
            <a:spLocks noGrp="1"/>
          </p:cNvSpPr>
          <p:nvPr>
            <p:ph idx="1"/>
          </p:nvPr>
        </p:nvSpPr>
        <p:spPr>
          <a:xfrm>
            <a:off x="443175" y="1930401"/>
            <a:ext cx="9026194" cy="4110962"/>
          </a:xfrm>
        </p:spPr>
        <p:txBody>
          <a:bodyPr>
            <a:normAutofit lnSpcReduction="10000"/>
          </a:bodyPr>
          <a:lstStyle/>
          <a:p>
            <a:r>
              <a:rPr lang="en-US" sz="2400" dirty="0"/>
              <a:t>Initial discomfort of not knowing followed by sense of relief with “aha” moment. </a:t>
            </a:r>
          </a:p>
          <a:p>
            <a:r>
              <a:rPr lang="en-US" sz="2400" dirty="0"/>
              <a:t>Comes suddenly.</a:t>
            </a:r>
          </a:p>
          <a:p>
            <a:r>
              <a:rPr lang="en-US" sz="2400" dirty="0"/>
              <a:t>Is emotional—amygdala lights up.</a:t>
            </a:r>
          </a:p>
          <a:p>
            <a:r>
              <a:rPr lang="en-US" sz="2400" dirty="0"/>
              <a:t>Feels right.</a:t>
            </a:r>
          </a:p>
          <a:p>
            <a:r>
              <a:rPr lang="en-US" sz="2400" dirty="0"/>
              <a:t>Usually pleasurable [Dopamine activated in brain (reward system)]. </a:t>
            </a:r>
          </a:p>
          <a:p>
            <a:r>
              <a:rPr lang="en-US" sz="2400" dirty="0"/>
              <a:t>Alpha waves for a split second before switching to gamma waves. [Gamma waves- (up to 140 hertz) highest frequency. Tell us how new connections are made in the brain.]</a:t>
            </a:r>
          </a:p>
          <a:p>
            <a:endParaRPr lang="en-US" sz="2400" dirty="0"/>
          </a:p>
          <a:p>
            <a:endParaRPr lang="en-US" sz="2400" dirty="0"/>
          </a:p>
          <a:p>
            <a:endParaRPr lang="en-US" sz="2400" dirty="0"/>
          </a:p>
          <a:p>
            <a:endParaRPr lang="en-US" dirty="0"/>
          </a:p>
        </p:txBody>
      </p:sp>
    </p:spTree>
    <p:extLst>
      <p:ext uri="{BB962C8B-B14F-4D97-AF65-F5344CB8AC3E}">
        <p14:creationId xmlns:p14="http://schemas.microsoft.com/office/powerpoint/2010/main" val="693505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2945-C506-7748-9EEB-B89CB3605B04}"/>
              </a:ext>
            </a:extLst>
          </p:cNvPr>
          <p:cNvSpPr>
            <a:spLocks noGrp="1"/>
          </p:cNvSpPr>
          <p:nvPr>
            <p:ph type="title"/>
          </p:nvPr>
        </p:nvSpPr>
        <p:spPr/>
        <p:txBody>
          <a:bodyPr>
            <a:normAutofit/>
          </a:bodyPr>
          <a:lstStyle/>
          <a:p>
            <a:r>
              <a:rPr lang="en-US" sz="4400" b="1" dirty="0"/>
              <a:t>The Right Hemisphere of the Brain</a:t>
            </a:r>
          </a:p>
        </p:txBody>
      </p:sp>
      <p:sp>
        <p:nvSpPr>
          <p:cNvPr id="3" name="Content Placeholder 2">
            <a:extLst>
              <a:ext uri="{FF2B5EF4-FFF2-40B4-BE49-F238E27FC236}">
                <a16:creationId xmlns:a16="http://schemas.microsoft.com/office/drawing/2014/main" id="{832EE0E0-B0C7-477C-FD37-786BA5D4C8F1}"/>
              </a:ext>
            </a:extLst>
          </p:cNvPr>
          <p:cNvSpPr>
            <a:spLocks noGrp="1"/>
          </p:cNvSpPr>
          <p:nvPr>
            <p:ph idx="1"/>
          </p:nvPr>
        </p:nvSpPr>
        <p:spPr/>
        <p:txBody>
          <a:bodyPr>
            <a:normAutofit fontScale="70000" lnSpcReduction="20000"/>
          </a:bodyPr>
          <a:lstStyle/>
          <a:p>
            <a:r>
              <a:rPr lang="en-US" dirty="0"/>
              <a:t>At first the right hemisphere of the brain was thought to be useless!</a:t>
            </a:r>
          </a:p>
          <a:p>
            <a:r>
              <a:rPr lang="en-US" dirty="0"/>
              <a:t>Right brain injuries result in serious cognitive problems: how to make sense of the whole—see connections.</a:t>
            </a:r>
          </a:p>
          <a:p>
            <a:r>
              <a:rPr lang="en-US" dirty="0"/>
              <a:t>Left brain handles denotation; right brain handles connotation. </a:t>
            </a:r>
          </a:p>
          <a:p>
            <a:r>
              <a:rPr lang="en-US" dirty="0"/>
              <a:t>Western culture favors the left brain!</a:t>
            </a:r>
          </a:p>
          <a:p>
            <a:r>
              <a:rPr lang="en-US" dirty="0"/>
              <a:t>Reason, logic, executive function, practicality, success (especially financial success), downplay of emotion, etc.</a:t>
            </a:r>
          </a:p>
          <a:p>
            <a:r>
              <a:rPr lang="en-US" dirty="0"/>
              <a:t>Culture has an impact on how you perceive and respond to something.</a:t>
            </a:r>
          </a:p>
          <a:p>
            <a:r>
              <a:rPr lang="en-US" dirty="0"/>
              <a:t>Importance of enriched environments to neuroplasticity. </a:t>
            </a:r>
          </a:p>
          <a:p>
            <a:r>
              <a:rPr lang="en-US" dirty="0"/>
              <a:t>For artists, drawing by use of negative spaces.</a:t>
            </a:r>
          </a:p>
        </p:txBody>
      </p:sp>
    </p:spTree>
    <p:extLst>
      <p:ext uri="{BB962C8B-B14F-4D97-AF65-F5344CB8AC3E}">
        <p14:creationId xmlns:p14="http://schemas.microsoft.com/office/powerpoint/2010/main" val="288794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AECEC-A53F-6756-407C-5B01F6333161}"/>
              </a:ext>
            </a:extLst>
          </p:cNvPr>
          <p:cNvSpPr>
            <a:spLocks noGrp="1"/>
          </p:cNvSpPr>
          <p:nvPr>
            <p:ph type="title"/>
          </p:nvPr>
        </p:nvSpPr>
        <p:spPr/>
        <p:txBody>
          <a:bodyPr>
            <a:normAutofit/>
          </a:bodyPr>
          <a:lstStyle/>
          <a:p>
            <a:r>
              <a:rPr lang="en-US" sz="4400" b="1" dirty="0"/>
              <a:t>Getting Inspired 2.0</a:t>
            </a:r>
          </a:p>
        </p:txBody>
      </p:sp>
      <p:sp>
        <p:nvSpPr>
          <p:cNvPr id="3" name="Content Placeholder 2">
            <a:extLst>
              <a:ext uri="{FF2B5EF4-FFF2-40B4-BE49-F238E27FC236}">
                <a16:creationId xmlns:a16="http://schemas.microsoft.com/office/drawing/2014/main" id="{923E9696-1F01-4C80-2B5D-9C774ED01865}"/>
              </a:ext>
            </a:extLst>
          </p:cNvPr>
          <p:cNvSpPr>
            <a:spLocks noGrp="1"/>
          </p:cNvSpPr>
          <p:nvPr>
            <p:ph idx="1"/>
          </p:nvPr>
        </p:nvSpPr>
        <p:spPr>
          <a:xfrm>
            <a:off x="359028" y="2160589"/>
            <a:ext cx="8914974" cy="4616069"/>
          </a:xfrm>
        </p:spPr>
        <p:txBody>
          <a:bodyPr>
            <a:normAutofit fontScale="85000" lnSpcReduction="20000"/>
          </a:bodyPr>
          <a:lstStyle/>
          <a:p>
            <a:r>
              <a:rPr lang="en-US" dirty="0"/>
              <a:t>Comes from Latin </a:t>
            </a:r>
            <a:r>
              <a:rPr lang="en-US" i="1" dirty="0" err="1"/>
              <a:t>inspirare</a:t>
            </a:r>
            <a:r>
              <a:rPr lang="en-US" dirty="0"/>
              <a:t>, to breathe in or blow into.</a:t>
            </a:r>
          </a:p>
          <a:p>
            <a:r>
              <a:rPr lang="en-US" dirty="0"/>
              <a:t>To create space for inspiration, we might try quieting the mind : meditation, awareness, silence, contemplation, any ritual that helps us fend off distraction and get us into the DMN.</a:t>
            </a:r>
          </a:p>
          <a:p>
            <a:r>
              <a:rPr lang="en-US" dirty="0"/>
              <a:t>BUT, inspiration is not something to rely on. We can simply wait.</a:t>
            </a:r>
          </a:p>
          <a:p>
            <a:r>
              <a:rPr lang="en-US" dirty="0"/>
              <a:t>Epiphanies are hidden in the most ordinary of moments. </a:t>
            </a:r>
          </a:p>
          <a:p>
            <a:r>
              <a:rPr lang="en-US" dirty="0"/>
              <a:t>To vary your inspiration, consider varying your inputs. </a:t>
            </a:r>
          </a:p>
          <a:p>
            <a:pPr lvl="1"/>
            <a:r>
              <a:rPr lang="en-US" dirty="0"/>
              <a:t>Break habit</a:t>
            </a:r>
          </a:p>
          <a:p>
            <a:pPr lvl="1"/>
            <a:r>
              <a:rPr lang="en-US" dirty="0"/>
              <a:t>Look for differences</a:t>
            </a:r>
          </a:p>
          <a:p>
            <a:pPr lvl="1"/>
            <a:r>
              <a:rPr lang="en-US" dirty="0"/>
              <a:t>Notice connections</a:t>
            </a:r>
          </a:p>
          <a:p>
            <a:r>
              <a:rPr lang="en-US" dirty="0"/>
              <a:t>When flowing, keep going.</a:t>
            </a:r>
          </a:p>
          <a:p>
            <a:r>
              <a:rPr lang="en-US" dirty="0"/>
              <a:t>Get through a rough draft. A full, imperfect version is generally more helpful than a seemingly perfect fragment.</a:t>
            </a:r>
          </a:p>
        </p:txBody>
      </p:sp>
    </p:spTree>
    <p:extLst>
      <p:ext uri="{BB962C8B-B14F-4D97-AF65-F5344CB8AC3E}">
        <p14:creationId xmlns:p14="http://schemas.microsoft.com/office/powerpoint/2010/main" val="122330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313FB-67CB-E874-E283-19DF03B00F72}"/>
              </a:ext>
            </a:extLst>
          </p:cNvPr>
          <p:cNvSpPr>
            <a:spLocks noGrp="1"/>
          </p:cNvSpPr>
          <p:nvPr>
            <p:ph type="title"/>
          </p:nvPr>
        </p:nvSpPr>
        <p:spPr/>
        <p:txBody>
          <a:bodyPr>
            <a:normAutofit/>
          </a:bodyPr>
          <a:lstStyle/>
          <a:p>
            <a:r>
              <a:rPr lang="en-US" sz="4400" b="1" dirty="0"/>
              <a:t>Moment of Inspiration</a:t>
            </a:r>
          </a:p>
        </p:txBody>
      </p:sp>
      <p:sp>
        <p:nvSpPr>
          <p:cNvPr id="3" name="Content Placeholder 2">
            <a:extLst>
              <a:ext uri="{FF2B5EF4-FFF2-40B4-BE49-F238E27FC236}">
                <a16:creationId xmlns:a16="http://schemas.microsoft.com/office/drawing/2014/main" id="{14F4FA67-CCE8-2035-2265-21024A28713A}"/>
              </a:ext>
            </a:extLst>
          </p:cNvPr>
          <p:cNvSpPr>
            <a:spLocks noGrp="1"/>
          </p:cNvSpPr>
          <p:nvPr>
            <p:ph idx="1"/>
          </p:nvPr>
        </p:nvSpPr>
        <p:spPr/>
        <p:txBody>
          <a:bodyPr>
            <a:normAutofit fontScale="92500" lnSpcReduction="20000"/>
          </a:bodyPr>
          <a:lstStyle/>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buried my bone today</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Not thinking</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Just knowing </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That tomorrow </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might forget…</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Might forget</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 had a bone</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But if I remembered</a:t>
            </a:r>
          </a:p>
          <a:p>
            <a:pPr marL="0" marR="0" indent="0">
              <a:lnSpc>
                <a:spcPct val="107000"/>
              </a:lnSpc>
              <a:spcBef>
                <a:spcPts val="0"/>
              </a:spcBef>
              <a:spcAft>
                <a:spcPts val="800"/>
              </a:spcAft>
              <a:buNone/>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Surely, I’d forget where it was. </a:t>
            </a:r>
          </a:p>
          <a:p>
            <a:pPr marL="0" indent="0">
              <a:buNone/>
            </a:pPr>
            <a:endParaRPr lang="en-US" dirty="0"/>
          </a:p>
        </p:txBody>
      </p:sp>
    </p:spTree>
    <p:extLst>
      <p:ext uri="{BB962C8B-B14F-4D97-AF65-F5344CB8AC3E}">
        <p14:creationId xmlns:p14="http://schemas.microsoft.com/office/powerpoint/2010/main" val="11753647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04E85-3389-3711-971F-ACB2CE86980D}"/>
              </a:ext>
            </a:extLst>
          </p:cNvPr>
          <p:cNvSpPr>
            <a:spLocks noGrp="1"/>
          </p:cNvSpPr>
          <p:nvPr>
            <p:ph type="title"/>
          </p:nvPr>
        </p:nvSpPr>
        <p:spPr/>
        <p:txBody>
          <a:bodyPr>
            <a:normAutofit/>
          </a:bodyPr>
          <a:lstStyle/>
          <a:p>
            <a:r>
              <a:rPr lang="en-US" sz="4400" b="1" dirty="0"/>
              <a:t>Creativity-Supporting Habits</a:t>
            </a:r>
          </a:p>
        </p:txBody>
      </p:sp>
      <p:sp>
        <p:nvSpPr>
          <p:cNvPr id="3" name="Content Placeholder 2">
            <a:extLst>
              <a:ext uri="{FF2B5EF4-FFF2-40B4-BE49-F238E27FC236}">
                <a16:creationId xmlns:a16="http://schemas.microsoft.com/office/drawing/2014/main" id="{D3152B49-4555-D356-C3B9-EFFB97D02A8B}"/>
              </a:ext>
            </a:extLst>
          </p:cNvPr>
          <p:cNvSpPr>
            <a:spLocks noGrp="1"/>
          </p:cNvSpPr>
          <p:nvPr>
            <p:ph idx="1"/>
          </p:nvPr>
        </p:nvSpPr>
        <p:spPr>
          <a:xfrm>
            <a:off x="330979" y="2160589"/>
            <a:ext cx="9385221" cy="3880773"/>
          </a:xfrm>
        </p:spPr>
        <p:txBody>
          <a:bodyPr>
            <a:normAutofit/>
          </a:bodyPr>
          <a:lstStyle/>
          <a:p>
            <a:r>
              <a:rPr lang="en-US" sz="2000" dirty="0"/>
              <a:t>Set a window of time during which you allow your imagination to soar. </a:t>
            </a:r>
          </a:p>
          <a:p>
            <a:r>
              <a:rPr lang="en-US" sz="2000" dirty="0"/>
              <a:t>Find the rituals that best support your work. If you set a routine that is oppressive, you’ll likely find excuses not to show up.</a:t>
            </a:r>
          </a:p>
          <a:p>
            <a:r>
              <a:rPr lang="en-US" sz="2000" dirty="0"/>
              <a:t>Shake it up. Keep the ritual, but change the elements of the ritual. </a:t>
            </a:r>
          </a:p>
          <a:p>
            <a:r>
              <a:rPr lang="en-US" sz="2000" dirty="0"/>
              <a:t>If you commit to working for half and hour a day, something good can happen that generates momentum. </a:t>
            </a:r>
          </a:p>
          <a:p>
            <a:r>
              <a:rPr lang="en-US" sz="2000" dirty="0"/>
              <a:t>Limit your practical choices to free your creative time by reducing your daily life-maintenance tasks. (Einstein wore the same thing daily: a grey suit.)</a:t>
            </a:r>
          </a:p>
        </p:txBody>
      </p:sp>
    </p:spTree>
    <p:extLst>
      <p:ext uri="{BB962C8B-B14F-4D97-AF65-F5344CB8AC3E}">
        <p14:creationId xmlns:p14="http://schemas.microsoft.com/office/powerpoint/2010/main" val="96125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053F13-25D6-FE12-1F11-55734B8E4262}"/>
              </a:ext>
            </a:extLst>
          </p:cNvPr>
          <p:cNvSpPr>
            <a:spLocks noGrp="1"/>
          </p:cNvSpPr>
          <p:nvPr>
            <p:ph type="title"/>
          </p:nvPr>
        </p:nvSpPr>
        <p:spPr/>
        <p:txBody>
          <a:bodyPr>
            <a:noAutofit/>
          </a:bodyPr>
          <a:lstStyle/>
          <a:p>
            <a:r>
              <a:rPr lang="en-US" sz="4400" b="1" dirty="0"/>
              <a:t>Characteristics of Creative People</a:t>
            </a:r>
            <a:endParaRPr lang="en-US" sz="4400" dirty="0"/>
          </a:p>
        </p:txBody>
      </p:sp>
      <p:sp>
        <p:nvSpPr>
          <p:cNvPr id="3" name="Content Placeholder 2">
            <a:extLst>
              <a:ext uri="{FF2B5EF4-FFF2-40B4-BE49-F238E27FC236}">
                <a16:creationId xmlns:a16="http://schemas.microsoft.com/office/drawing/2014/main" id="{AEDC4D26-D605-76FD-7C88-B877FC6A8DBA}"/>
              </a:ext>
            </a:extLst>
          </p:cNvPr>
          <p:cNvSpPr>
            <a:spLocks noGrp="1"/>
          </p:cNvSpPr>
          <p:nvPr>
            <p:ph idx="1"/>
          </p:nvPr>
        </p:nvSpPr>
        <p:spPr/>
        <p:txBody>
          <a:bodyPr>
            <a:normAutofit fontScale="85000" lnSpcReduction="20000"/>
          </a:bodyPr>
          <a:lstStyle/>
          <a:p>
            <a:r>
              <a:rPr lang="en-US" sz="2400" dirty="0"/>
              <a:t>Exploration of boundaries:</a:t>
            </a:r>
          </a:p>
          <a:p>
            <a:pPr lvl="1"/>
            <a:r>
              <a:rPr lang="en-US" sz="2400" dirty="0"/>
              <a:t>Assumptions</a:t>
            </a:r>
          </a:p>
          <a:p>
            <a:pPr lvl="1"/>
            <a:r>
              <a:rPr lang="en-US" sz="2400" dirty="0"/>
              <a:t>Flaws</a:t>
            </a:r>
          </a:p>
          <a:p>
            <a:pPr lvl="1"/>
            <a:r>
              <a:rPr lang="en-US" sz="2400" dirty="0"/>
              <a:t>Implications</a:t>
            </a:r>
          </a:p>
          <a:p>
            <a:pPr lvl="1"/>
            <a:r>
              <a:rPr lang="en-US" sz="2400" dirty="0"/>
              <a:t>Systems</a:t>
            </a:r>
          </a:p>
          <a:p>
            <a:r>
              <a:rPr lang="en-US" sz="2400" dirty="0"/>
              <a:t>Openness</a:t>
            </a:r>
          </a:p>
          <a:p>
            <a:r>
              <a:rPr lang="en-US" sz="2400" dirty="0"/>
              <a:t>Love of ambiguity </a:t>
            </a:r>
          </a:p>
          <a:p>
            <a:r>
              <a:rPr lang="en-US" sz="2400" dirty="0"/>
              <a:t>A certain immaturity, e.g. playfulness, childlike wonder</a:t>
            </a:r>
          </a:p>
          <a:p>
            <a:endParaRPr lang="en-US" dirty="0"/>
          </a:p>
        </p:txBody>
      </p:sp>
    </p:spTree>
    <p:extLst>
      <p:ext uri="{BB962C8B-B14F-4D97-AF65-F5344CB8AC3E}">
        <p14:creationId xmlns:p14="http://schemas.microsoft.com/office/powerpoint/2010/main" val="196777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B51A3-F06B-D98C-8536-67B33A23C6EE}"/>
              </a:ext>
            </a:extLst>
          </p:cNvPr>
          <p:cNvSpPr>
            <a:spLocks noGrp="1"/>
          </p:cNvSpPr>
          <p:nvPr>
            <p:ph type="title"/>
          </p:nvPr>
        </p:nvSpPr>
        <p:spPr/>
        <p:txBody>
          <a:bodyPr/>
          <a:lstStyle/>
          <a:p>
            <a:r>
              <a:rPr lang="en-US" b="1" dirty="0"/>
              <a:t>Thoughts and Habits Not Conducive to Creative Work</a:t>
            </a:r>
          </a:p>
        </p:txBody>
      </p:sp>
      <p:sp>
        <p:nvSpPr>
          <p:cNvPr id="3" name="Content Placeholder 2">
            <a:extLst>
              <a:ext uri="{FF2B5EF4-FFF2-40B4-BE49-F238E27FC236}">
                <a16:creationId xmlns:a16="http://schemas.microsoft.com/office/drawing/2014/main" id="{98FCDC52-2699-7753-426B-F4615E455A35}"/>
              </a:ext>
            </a:extLst>
          </p:cNvPr>
          <p:cNvSpPr>
            <a:spLocks noGrp="1"/>
          </p:cNvSpPr>
          <p:nvPr>
            <p:ph idx="1"/>
          </p:nvPr>
        </p:nvSpPr>
        <p:spPr>
          <a:xfrm>
            <a:off x="677334" y="1862459"/>
            <a:ext cx="8596668" cy="4751701"/>
          </a:xfrm>
        </p:spPr>
        <p:txBody>
          <a:bodyPr>
            <a:noAutofit/>
          </a:bodyPr>
          <a:lstStyle/>
          <a:p>
            <a:r>
              <a:rPr lang="en-US" sz="2400" dirty="0"/>
              <a:t>Believing you’re not good enough. </a:t>
            </a:r>
          </a:p>
          <a:p>
            <a:r>
              <a:rPr lang="en-US" sz="2400" dirty="0"/>
              <a:t>Feeling you don’t have the energy it takes.</a:t>
            </a:r>
          </a:p>
          <a:p>
            <a:r>
              <a:rPr lang="en-US" sz="2400" dirty="0"/>
              <a:t>Mistaking adopted rules for absolute truths.</a:t>
            </a:r>
          </a:p>
          <a:p>
            <a:r>
              <a:rPr lang="en-US" sz="2400" dirty="0"/>
              <a:t>Not wanting to do the work (laziness).</a:t>
            </a:r>
          </a:p>
          <a:p>
            <a:r>
              <a:rPr lang="en-US" sz="2400" dirty="0"/>
              <a:t>Not taking the work to its highest expression (settling).</a:t>
            </a:r>
          </a:p>
          <a:p>
            <a:r>
              <a:rPr lang="en-US" sz="2400" dirty="0"/>
              <a:t>Having goals so ambitious that you can’t begin.</a:t>
            </a:r>
          </a:p>
          <a:p>
            <a:r>
              <a:rPr lang="en-US" sz="2400" dirty="0"/>
              <a:t>Thinking you can only do your best work in certain conditions.</a:t>
            </a:r>
          </a:p>
          <a:p>
            <a:r>
              <a:rPr lang="en-US" sz="2400" dirty="0"/>
              <a:t>Requiring specific tools or equipment to do the work.</a:t>
            </a:r>
          </a:p>
          <a:p>
            <a:r>
              <a:rPr lang="en-US" sz="2400" dirty="0"/>
              <a:t>Abandoning a project as soon as it gets difficult.</a:t>
            </a:r>
          </a:p>
        </p:txBody>
      </p:sp>
    </p:spTree>
    <p:extLst>
      <p:ext uri="{BB962C8B-B14F-4D97-AF65-F5344CB8AC3E}">
        <p14:creationId xmlns:p14="http://schemas.microsoft.com/office/powerpoint/2010/main" val="200475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88B77-4E48-04BD-74B0-2FB815FD0B3F}"/>
              </a:ext>
            </a:extLst>
          </p:cNvPr>
          <p:cNvSpPr>
            <a:spLocks noGrp="1"/>
          </p:cNvSpPr>
          <p:nvPr>
            <p:ph type="title"/>
          </p:nvPr>
        </p:nvSpPr>
        <p:spPr/>
        <p:txBody>
          <a:bodyPr/>
          <a:lstStyle/>
          <a:p>
            <a:r>
              <a:rPr lang="en-US" b="1" dirty="0"/>
              <a:t>Thoughts and Habits Not Conducive to Creative Work</a:t>
            </a:r>
            <a:endParaRPr lang="en-US" dirty="0"/>
          </a:p>
        </p:txBody>
      </p:sp>
      <p:sp>
        <p:nvSpPr>
          <p:cNvPr id="3" name="Content Placeholder 2">
            <a:extLst>
              <a:ext uri="{FF2B5EF4-FFF2-40B4-BE49-F238E27FC236}">
                <a16:creationId xmlns:a16="http://schemas.microsoft.com/office/drawing/2014/main" id="{161D775A-3CFB-6E63-5A68-6FC49D39037E}"/>
              </a:ext>
            </a:extLst>
          </p:cNvPr>
          <p:cNvSpPr>
            <a:spLocks noGrp="1"/>
          </p:cNvSpPr>
          <p:nvPr>
            <p:ph idx="1"/>
          </p:nvPr>
        </p:nvSpPr>
        <p:spPr>
          <a:xfrm>
            <a:off x="434340" y="1930400"/>
            <a:ext cx="9906000" cy="4711623"/>
          </a:xfrm>
        </p:spPr>
        <p:txBody>
          <a:bodyPr>
            <a:normAutofit/>
          </a:bodyPr>
          <a:lstStyle/>
          <a:p>
            <a:r>
              <a:rPr lang="en-US" sz="2000" dirty="0"/>
              <a:t>Feeling the need to have permission to start or move forward. </a:t>
            </a:r>
          </a:p>
          <a:p>
            <a:r>
              <a:rPr lang="en-US" sz="2000" dirty="0"/>
              <a:t>Letting a perceived need for funding, equipment, or support get in the way. </a:t>
            </a:r>
          </a:p>
          <a:p>
            <a:r>
              <a:rPr lang="en-US" sz="2000" dirty="0"/>
              <a:t>Having too many ideas and not knowing where to start.</a:t>
            </a:r>
          </a:p>
          <a:p>
            <a:r>
              <a:rPr lang="en-US" sz="2000" dirty="0"/>
              <a:t>Never finishing projects.</a:t>
            </a:r>
          </a:p>
          <a:p>
            <a:r>
              <a:rPr lang="en-US" sz="2000" dirty="0"/>
              <a:t>Blaming circumstances or other people for interfering with your process.</a:t>
            </a:r>
          </a:p>
          <a:p>
            <a:r>
              <a:rPr lang="en-US" sz="2000" dirty="0"/>
              <a:t>Believing a certain mood or state is necessary to do your best work. </a:t>
            </a:r>
          </a:p>
          <a:p>
            <a:r>
              <a:rPr lang="en-US" sz="2000" dirty="0"/>
              <a:t>Prioritizing other activities and responsibilities over your commitment to making art. </a:t>
            </a:r>
          </a:p>
          <a:p>
            <a:r>
              <a:rPr lang="en-US" sz="2000" dirty="0"/>
              <a:t>Distractibility and procrastination.</a:t>
            </a:r>
          </a:p>
          <a:p>
            <a:r>
              <a:rPr lang="en-US" sz="2000" dirty="0"/>
              <a:t>Impatience. </a:t>
            </a:r>
          </a:p>
          <a:p>
            <a:r>
              <a:rPr lang="en-US" sz="2000" dirty="0"/>
              <a:t>Thinking anything that’s out of your control is in your way. </a:t>
            </a:r>
          </a:p>
        </p:txBody>
      </p:sp>
    </p:spTree>
    <p:extLst>
      <p:ext uri="{BB962C8B-B14F-4D97-AF65-F5344CB8AC3E}">
        <p14:creationId xmlns:p14="http://schemas.microsoft.com/office/powerpoint/2010/main" val="78397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57937-2624-C3CC-C672-C850D571A5FF}"/>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E273E1F5-93BD-ED56-29D1-CD09B5D7CB1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8082" y="393154"/>
            <a:ext cx="8854719" cy="6071691"/>
          </a:xfrm>
        </p:spPr>
      </p:pic>
    </p:spTree>
    <p:extLst>
      <p:ext uri="{BB962C8B-B14F-4D97-AF65-F5344CB8AC3E}">
        <p14:creationId xmlns:p14="http://schemas.microsoft.com/office/powerpoint/2010/main" val="100451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45C19-3C42-EC69-EBF3-199760709DEA}"/>
              </a:ext>
            </a:extLst>
          </p:cNvPr>
          <p:cNvSpPr>
            <a:spLocks noGrp="1"/>
          </p:cNvSpPr>
          <p:nvPr>
            <p:ph type="title"/>
          </p:nvPr>
        </p:nvSpPr>
        <p:spPr/>
        <p:txBody>
          <a:bodyPr>
            <a:normAutofit/>
          </a:bodyPr>
          <a:lstStyle/>
          <a:p>
            <a:r>
              <a:rPr lang="en-US" sz="4400" b="1" dirty="0"/>
              <a:t>Rules</a:t>
            </a:r>
          </a:p>
        </p:txBody>
      </p:sp>
      <p:sp>
        <p:nvSpPr>
          <p:cNvPr id="3" name="Content Placeholder 2">
            <a:extLst>
              <a:ext uri="{FF2B5EF4-FFF2-40B4-BE49-F238E27FC236}">
                <a16:creationId xmlns:a16="http://schemas.microsoft.com/office/drawing/2014/main" id="{2A01D220-43FF-6C38-0291-B3A4FBEE2BAA}"/>
              </a:ext>
            </a:extLst>
          </p:cNvPr>
          <p:cNvSpPr>
            <a:spLocks noGrp="1"/>
          </p:cNvSpPr>
          <p:nvPr>
            <p:ph idx="1"/>
          </p:nvPr>
        </p:nvSpPr>
        <p:spPr>
          <a:xfrm>
            <a:off x="396240" y="1554480"/>
            <a:ext cx="9326880" cy="5021579"/>
          </a:xfrm>
        </p:spPr>
        <p:txBody>
          <a:bodyPr>
            <a:noAutofit/>
          </a:bodyPr>
          <a:lstStyle/>
          <a:p>
            <a:r>
              <a:rPr lang="en-US" sz="2400" dirty="0"/>
              <a:t>Rules by their nature are limitations.</a:t>
            </a:r>
          </a:p>
          <a:p>
            <a:r>
              <a:rPr lang="en-US" sz="2400" dirty="0"/>
              <a:t>If we’re aiming to create works that are exceptional, most rules don’t apply.</a:t>
            </a:r>
          </a:p>
          <a:p>
            <a:r>
              <a:rPr lang="en-US" sz="2400" dirty="0"/>
              <a:t>Instead of sounding like others, value your own voice. Develop it. Cherish it.</a:t>
            </a:r>
          </a:p>
          <a:p>
            <a:r>
              <a:rPr lang="en-US" sz="2400" dirty="0"/>
              <a:t>As soon as a convention is established, the most interesting work would likely be the one that doesn’t follow it. </a:t>
            </a:r>
          </a:p>
          <a:p>
            <a:r>
              <a:rPr lang="en-US" sz="2400" dirty="0"/>
              <a:t>It is a healthy practice to approach our work with as few accepted rules and limitations as possible.</a:t>
            </a:r>
          </a:p>
          <a:p>
            <a:r>
              <a:rPr lang="en-US" sz="2400" dirty="0"/>
              <a:t>Often, the most innovative ideas come from those who master the rules to such a degree that they can see past them or from those who never learned them at all.</a:t>
            </a:r>
          </a:p>
        </p:txBody>
      </p:sp>
    </p:spTree>
    <p:extLst>
      <p:ext uri="{BB962C8B-B14F-4D97-AF65-F5344CB8AC3E}">
        <p14:creationId xmlns:p14="http://schemas.microsoft.com/office/powerpoint/2010/main" val="1835321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CEE56-5F0F-2616-2283-720E3B8E28B2}"/>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62C5521-01B3-F6A4-7375-4BF687F95D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7084" y="1677334"/>
            <a:ext cx="7489105" cy="4942249"/>
          </a:xfrm>
        </p:spPr>
      </p:pic>
    </p:spTree>
    <p:extLst>
      <p:ext uri="{BB962C8B-B14F-4D97-AF65-F5344CB8AC3E}">
        <p14:creationId xmlns:p14="http://schemas.microsoft.com/office/powerpoint/2010/main" val="25212620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2228C-9AFC-AA9F-99C5-1DB9BAF7B5F1}"/>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6AEAB150-8994-4269-69BC-CEF1855FAD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40746" y="1178061"/>
            <a:ext cx="6888853" cy="5070339"/>
          </a:xfrm>
        </p:spPr>
      </p:pic>
    </p:spTree>
    <p:extLst>
      <p:ext uri="{BB962C8B-B14F-4D97-AF65-F5344CB8AC3E}">
        <p14:creationId xmlns:p14="http://schemas.microsoft.com/office/powerpoint/2010/main" val="365802178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FD813-3F5E-7F2D-DB84-0F2EB05A4EE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A26562F5-A485-3AA7-D684-AAED9BFEEDC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16604" y="1930400"/>
            <a:ext cx="5996893" cy="4532108"/>
          </a:xfrm>
        </p:spPr>
      </p:pic>
    </p:spTree>
    <p:extLst>
      <p:ext uri="{BB962C8B-B14F-4D97-AF65-F5344CB8AC3E}">
        <p14:creationId xmlns:p14="http://schemas.microsoft.com/office/powerpoint/2010/main" val="34309283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4ED-C49A-1BAF-A1FF-CD55C37E065F}"/>
              </a:ext>
            </a:extLst>
          </p:cNvPr>
          <p:cNvSpPr>
            <a:spLocks noGrp="1"/>
          </p:cNvSpPr>
          <p:nvPr>
            <p:ph type="title"/>
          </p:nvPr>
        </p:nvSpPr>
        <p:spPr>
          <a:xfrm>
            <a:off x="677334" y="609600"/>
            <a:ext cx="8596668" cy="906780"/>
          </a:xfrm>
        </p:spPr>
        <p:txBody>
          <a:bodyPr>
            <a:normAutofit/>
          </a:bodyPr>
          <a:lstStyle/>
          <a:p>
            <a:r>
              <a:rPr lang="en-US" sz="4400" b="1" dirty="0"/>
              <a:t>Getting Beyond Blocks</a:t>
            </a:r>
          </a:p>
        </p:txBody>
      </p:sp>
      <p:sp>
        <p:nvSpPr>
          <p:cNvPr id="3" name="Content Placeholder 2">
            <a:extLst>
              <a:ext uri="{FF2B5EF4-FFF2-40B4-BE49-F238E27FC236}">
                <a16:creationId xmlns:a16="http://schemas.microsoft.com/office/drawing/2014/main" id="{341FA993-941B-B28E-5CB6-17F25B4A6DB6}"/>
              </a:ext>
            </a:extLst>
          </p:cNvPr>
          <p:cNvSpPr>
            <a:spLocks noGrp="1"/>
          </p:cNvSpPr>
          <p:nvPr>
            <p:ph idx="1"/>
          </p:nvPr>
        </p:nvSpPr>
        <p:spPr>
          <a:xfrm>
            <a:off x="350520" y="1668781"/>
            <a:ext cx="9875520" cy="4953000"/>
          </a:xfrm>
        </p:spPr>
        <p:txBody>
          <a:bodyPr>
            <a:normAutofit/>
          </a:bodyPr>
          <a:lstStyle/>
          <a:p>
            <a:r>
              <a:rPr lang="en-US" sz="2400" dirty="0"/>
              <a:t>Take small steps. Write one line per day. Paint without a plan. </a:t>
            </a:r>
          </a:p>
          <a:p>
            <a:r>
              <a:rPr lang="en-US" sz="2400" dirty="0"/>
              <a:t>Change the environment. </a:t>
            </a:r>
          </a:p>
          <a:p>
            <a:r>
              <a:rPr lang="en-US" sz="2400" dirty="0"/>
              <a:t>Change the stakes. “I have to show a painting this month.”</a:t>
            </a:r>
          </a:p>
          <a:p>
            <a:r>
              <a:rPr lang="en-US" sz="2400" dirty="0"/>
              <a:t>Invite an audience. Being observed changes how an artist acts. </a:t>
            </a:r>
          </a:p>
          <a:p>
            <a:r>
              <a:rPr lang="en-US" sz="2400" dirty="0"/>
              <a:t>Change the context. For example, change to whom a poem is written or a song sung. </a:t>
            </a:r>
          </a:p>
          <a:p>
            <a:r>
              <a:rPr lang="en-US" sz="2400" dirty="0"/>
              <a:t>Alter the perspective. </a:t>
            </a:r>
          </a:p>
          <a:p>
            <a:r>
              <a:rPr lang="en-US" sz="2400" dirty="0"/>
              <a:t>Write for someone else.</a:t>
            </a:r>
          </a:p>
          <a:p>
            <a:r>
              <a:rPr lang="en-US" sz="2400" dirty="0"/>
              <a:t>Add imagery. Interchange art forms. </a:t>
            </a:r>
          </a:p>
          <a:p>
            <a:r>
              <a:rPr lang="en-US" sz="2400" dirty="0"/>
              <a:t>Limit the information. </a:t>
            </a:r>
          </a:p>
        </p:txBody>
      </p:sp>
    </p:spTree>
    <p:extLst>
      <p:ext uri="{BB962C8B-B14F-4D97-AF65-F5344CB8AC3E}">
        <p14:creationId xmlns:p14="http://schemas.microsoft.com/office/powerpoint/2010/main" val="239939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3B074-A570-1028-EEDB-A453A18395A6}"/>
              </a:ext>
            </a:extLst>
          </p:cNvPr>
          <p:cNvSpPr>
            <a:spLocks noGrp="1"/>
          </p:cNvSpPr>
          <p:nvPr>
            <p:ph type="title"/>
          </p:nvPr>
        </p:nvSpPr>
        <p:spPr>
          <a:xfrm>
            <a:off x="677334" y="281940"/>
            <a:ext cx="8596668" cy="1432560"/>
          </a:xfrm>
        </p:spPr>
        <p:txBody>
          <a:bodyPr>
            <a:noAutofit/>
          </a:bodyPr>
          <a:lstStyle/>
          <a:p>
            <a:r>
              <a:rPr lang="en-US" sz="4400" b="1" dirty="0"/>
              <a:t>Gathering and Planting Seeds (Rubin)</a:t>
            </a:r>
          </a:p>
        </p:txBody>
      </p:sp>
      <p:sp>
        <p:nvSpPr>
          <p:cNvPr id="3" name="Content Placeholder 2">
            <a:extLst>
              <a:ext uri="{FF2B5EF4-FFF2-40B4-BE49-F238E27FC236}">
                <a16:creationId xmlns:a16="http://schemas.microsoft.com/office/drawing/2014/main" id="{6F02AA7A-AB46-48B4-C308-07B854D0C9F0}"/>
              </a:ext>
            </a:extLst>
          </p:cNvPr>
          <p:cNvSpPr>
            <a:spLocks noGrp="1"/>
          </p:cNvSpPr>
          <p:nvPr>
            <p:ph idx="1"/>
          </p:nvPr>
        </p:nvSpPr>
        <p:spPr>
          <a:xfrm>
            <a:off x="168294" y="1714500"/>
            <a:ext cx="9531078" cy="4944352"/>
          </a:xfrm>
        </p:spPr>
        <p:txBody>
          <a:bodyPr>
            <a:noAutofit/>
          </a:bodyPr>
          <a:lstStyle/>
          <a:p>
            <a:r>
              <a:rPr lang="en-US" sz="2400" dirty="0"/>
              <a:t>Gather seeds (potential ideas, projects) without forming conclusions about their value or fate. Doing so can get in the way of their potential.</a:t>
            </a:r>
          </a:p>
          <a:p>
            <a:r>
              <a:rPr lang="en-US" sz="2400" dirty="0"/>
              <a:t>Water them with attention and see if they take root. Whereas having a specific vision of what a seed will become could serve as a helpful guide in later phases. In this initial stage, it may cut off more interesting possibilities. </a:t>
            </a:r>
          </a:p>
          <a:p>
            <a:r>
              <a:rPr lang="en-US" sz="2400" dirty="0"/>
              <a:t>The most exciting seed may not ultimately yield fruit.</a:t>
            </a:r>
          </a:p>
          <a:p>
            <a:r>
              <a:rPr lang="en-US" sz="2400" dirty="0"/>
              <a:t>Be wary of crossing items off your list too quickly. </a:t>
            </a:r>
          </a:p>
          <a:p>
            <a:r>
              <a:rPr lang="en-US" sz="2400" dirty="0"/>
              <a:t>Sometimes the purpose of the seed is to propel us in a completely different direction. </a:t>
            </a:r>
          </a:p>
        </p:txBody>
      </p:sp>
    </p:spTree>
    <p:extLst>
      <p:ext uri="{BB962C8B-B14F-4D97-AF65-F5344CB8AC3E}">
        <p14:creationId xmlns:p14="http://schemas.microsoft.com/office/powerpoint/2010/main" val="264328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46411-4C2A-DCE3-3200-4AC9B70F381D}"/>
              </a:ext>
            </a:extLst>
          </p:cNvPr>
          <p:cNvSpPr>
            <a:spLocks noGrp="1"/>
          </p:cNvSpPr>
          <p:nvPr>
            <p:ph type="title"/>
          </p:nvPr>
        </p:nvSpPr>
        <p:spPr/>
        <p:txBody>
          <a:bodyPr>
            <a:normAutofit/>
          </a:bodyPr>
          <a:lstStyle/>
          <a:p>
            <a:r>
              <a:rPr lang="en-US" sz="4400" b="1" dirty="0"/>
              <a:t>Experimentation Phase</a:t>
            </a:r>
          </a:p>
        </p:txBody>
      </p:sp>
      <p:sp>
        <p:nvSpPr>
          <p:cNvPr id="3" name="Content Placeholder 2">
            <a:extLst>
              <a:ext uri="{FF2B5EF4-FFF2-40B4-BE49-F238E27FC236}">
                <a16:creationId xmlns:a16="http://schemas.microsoft.com/office/drawing/2014/main" id="{09DAD06E-75F1-7AEB-5BBE-6FC59C2BDB4E}"/>
              </a:ext>
            </a:extLst>
          </p:cNvPr>
          <p:cNvSpPr>
            <a:spLocks noGrp="1"/>
          </p:cNvSpPr>
          <p:nvPr>
            <p:ph idx="1"/>
          </p:nvPr>
        </p:nvSpPr>
        <p:spPr>
          <a:xfrm>
            <a:off x="464820" y="1729740"/>
            <a:ext cx="9220200" cy="4678679"/>
          </a:xfrm>
        </p:spPr>
        <p:txBody>
          <a:bodyPr/>
          <a:lstStyle/>
          <a:p>
            <a:r>
              <a:rPr lang="en-US" sz="2400" dirty="0"/>
              <a:t>Begin to play with different combinations and possibilities.</a:t>
            </a:r>
          </a:p>
          <a:p>
            <a:pPr lvl="1"/>
            <a:r>
              <a:rPr lang="en-US" sz="2400" dirty="0"/>
              <a:t>One of the fun parts of the project because nothing is at stake.</a:t>
            </a:r>
          </a:p>
          <a:p>
            <a:pPr lvl="1"/>
            <a:r>
              <a:rPr lang="en-US" sz="2400" dirty="0"/>
              <a:t>Involves playing with forms and seeing what takes shape. </a:t>
            </a:r>
          </a:p>
          <a:p>
            <a:pPr lvl="1"/>
            <a:r>
              <a:rPr lang="en-US" sz="2400" dirty="0"/>
              <a:t>There are no rules. </a:t>
            </a:r>
          </a:p>
          <a:p>
            <a:r>
              <a:rPr lang="en-US" sz="2400" dirty="0"/>
              <a:t>Conclusions are stumbled upon.  </a:t>
            </a:r>
          </a:p>
          <a:p>
            <a:r>
              <a:rPr lang="en-US" sz="2400" dirty="0"/>
              <a:t>How do we know when an idea is flourishing? </a:t>
            </a:r>
          </a:p>
          <a:p>
            <a:pPr lvl="1"/>
            <a:r>
              <a:rPr lang="en-US" sz="2400" dirty="0"/>
              <a:t>Most accurate signposts are emotional, not intellectual.</a:t>
            </a:r>
          </a:p>
          <a:p>
            <a:pPr lvl="1"/>
            <a:r>
              <a:rPr lang="en-US" sz="2400" dirty="0"/>
              <a:t>Excitement tend to be the best barometer for selecting which seeds to focus on. </a:t>
            </a:r>
          </a:p>
          <a:p>
            <a:endParaRPr lang="en-US" dirty="0"/>
          </a:p>
        </p:txBody>
      </p:sp>
    </p:spTree>
    <p:extLst>
      <p:ext uri="{BB962C8B-B14F-4D97-AF65-F5344CB8AC3E}">
        <p14:creationId xmlns:p14="http://schemas.microsoft.com/office/powerpoint/2010/main" val="100469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51627-9310-D645-4029-9B8BAFCCEB22}"/>
              </a:ext>
            </a:extLst>
          </p:cNvPr>
          <p:cNvSpPr>
            <a:spLocks noGrp="1"/>
          </p:cNvSpPr>
          <p:nvPr>
            <p:ph type="title"/>
          </p:nvPr>
        </p:nvSpPr>
        <p:spPr>
          <a:xfrm>
            <a:off x="677334" y="609600"/>
            <a:ext cx="8596668" cy="1188720"/>
          </a:xfrm>
        </p:spPr>
        <p:txBody>
          <a:bodyPr>
            <a:normAutofit/>
          </a:bodyPr>
          <a:lstStyle/>
          <a:p>
            <a:r>
              <a:rPr lang="en-US" sz="4400" b="1" dirty="0"/>
              <a:t>Craft Phase</a:t>
            </a:r>
          </a:p>
        </p:txBody>
      </p:sp>
      <p:sp>
        <p:nvSpPr>
          <p:cNvPr id="3" name="Content Placeholder 2">
            <a:extLst>
              <a:ext uri="{FF2B5EF4-FFF2-40B4-BE49-F238E27FC236}">
                <a16:creationId xmlns:a16="http://schemas.microsoft.com/office/drawing/2014/main" id="{2832E2D0-9FD6-25F1-1E7F-273B36ACACB3}"/>
              </a:ext>
            </a:extLst>
          </p:cNvPr>
          <p:cNvSpPr>
            <a:spLocks noGrp="1"/>
          </p:cNvSpPr>
          <p:nvPr>
            <p:ph idx="1"/>
          </p:nvPr>
        </p:nvSpPr>
        <p:spPr>
          <a:xfrm>
            <a:off x="434340" y="1455420"/>
            <a:ext cx="9791700" cy="5186603"/>
          </a:xfrm>
        </p:spPr>
        <p:txBody>
          <a:bodyPr>
            <a:noAutofit/>
          </a:bodyPr>
          <a:lstStyle/>
          <a:p>
            <a:r>
              <a:rPr lang="en-US" sz="2000" dirty="0"/>
              <a:t>Completing the work!</a:t>
            </a:r>
          </a:p>
          <a:p>
            <a:r>
              <a:rPr lang="en-US" sz="2000" dirty="0"/>
              <a:t>One of the least glamorous parts of the creator’s job. </a:t>
            </a:r>
          </a:p>
          <a:p>
            <a:r>
              <a:rPr lang="en-US" sz="2000" dirty="0"/>
              <a:t>Can be a struggle to carry on.</a:t>
            </a:r>
          </a:p>
          <a:p>
            <a:r>
              <a:rPr lang="en-US" sz="2000" dirty="0"/>
              <a:t>Consider crafting more than one experiment at a time. Working on several often brings about a healthy sense of detachment. </a:t>
            </a:r>
          </a:p>
          <a:p>
            <a:r>
              <a:rPr lang="en-US" sz="2000" dirty="0"/>
              <a:t>When solely focused on one, it’s easy to get tunnel vision. While it may appear a project’s moving in the right direction, we are too closely entwined with it to know. </a:t>
            </a:r>
          </a:p>
          <a:p>
            <a:r>
              <a:rPr lang="en-US" sz="2000" dirty="0"/>
              <a:t>Stepping away and returning with fresh eyes brings clearer insight into next steps. </a:t>
            </a:r>
          </a:p>
          <a:p>
            <a:r>
              <a:rPr lang="en-US" sz="2000" dirty="0"/>
              <a:t>Switching to other projects will engage different muscles and patterns of thinking, which may shed light on paths otherwise unseen. </a:t>
            </a:r>
          </a:p>
          <a:p>
            <a:r>
              <a:rPr lang="en-US" sz="2000" dirty="0"/>
              <a:t>Avoid showing it too soon, and if you do, remember it’s your work, not that of someone else.</a:t>
            </a:r>
          </a:p>
        </p:txBody>
      </p:sp>
    </p:spTree>
    <p:extLst>
      <p:ext uri="{BB962C8B-B14F-4D97-AF65-F5344CB8AC3E}">
        <p14:creationId xmlns:p14="http://schemas.microsoft.com/office/powerpoint/2010/main" val="349626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48FA6-9732-11C7-C7DD-7B4DC8A323D6}"/>
              </a:ext>
            </a:extLst>
          </p:cNvPr>
          <p:cNvSpPr>
            <a:spLocks noGrp="1"/>
          </p:cNvSpPr>
          <p:nvPr>
            <p:ph type="title"/>
          </p:nvPr>
        </p:nvSpPr>
        <p:spPr/>
        <p:txBody>
          <a:bodyPr>
            <a:normAutofit fontScale="90000"/>
          </a:bodyPr>
          <a:lstStyle/>
          <a:p>
            <a:r>
              <a:rPr lang="en-US" dirty="0"/>
              <a:t>Wanting to outperform another artist or make a work better than theirs rarely results in true greatness. “Comparison is the thief of joy”- Theodore Roosevelt</a:t>
            </a:r>
          </a:p>
        </p:txBody>
      </p:sp>
      <p:sp>
        <p:nvSpPr>
          <p:cNvPr id="3" name="Text Placeholder 2">
            <a:extLst>
              <a:ext uri="{FF2B5EF4-FFF2-40B4-BE49-F238E27FC236}">
                <a16:creationId xmlns:a16="http://schemas.microsoft.com/office/drawing/2014/main" id="{B4A052D3-253B-9EF7-71CE-CA8CD1BD3CE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877219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F8959-578D-A4F7-F8AF-8CD35AB7278D}"/>
              </a:ext>
            </a:extLst>
          </p:cNvPr>
          <p:cNvSpPr>
            <a:spLocks noGrp="1"/>
          </p:cNvSpPr>
          <p:nvPr>
            <p:ph type="title"/>
          </p:nvPr>
        </p:nvSpPr>
        <p:spPr/>
        <p:txBody>
          <a:bodyPr>
            <a:normAutofit fontScale="90000"/>
          </a:bodyPr>
          <a:lstStyle/>
          <a:p>
            <a:r>
              <a:rPr lang="en-US" dirty="0"/>
              <a:t>“Great art is an invitation, calling to creators everywhere to strive for still higher and deeper depths” (Rubin, p. 239). </a:t>
            </a:r>
          </a:p>
        </p:txBody>
      </p:sp>
      <p:sp>
        <p:nvSpPr>
          <p:cNvPr id="3" name="Text Placeholder 2">
            <a:extLst>
              <a:ext uri="{FF2B5EF4-FFF2-40B4-BE49-F238E27FC236}">
                <a16:creationId xmlns:a16="http://schemas.microsoft.com/office/drawing/2014/main" id="{75E3C928-6855-D5A4-1ED2-1B4B655A529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345638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52606-766C-DF0B-42D4-D344B7B53744}"/>
              </a:ext>
            </a:extLst>
          </p:cNvPr>
          <p:cNvSpPr>
            <a:spLocks noGrp="1"/>
          </p:cNvSpPr>
          <p:nvPr>
            <p:ph type="title"/>
          </p:nvPr>
        </p:nvSpPr>
        <p:spPr/>
        <p:txBody>
          <a:bodyPr>
            <a:normAutofit/>
          </a:bodyPr>
          <a:lstStyle/>
          <a:p>
            <a:r>
              <a:rPr lang="en-US" sz="4400" b="1" dirty="0"/>
              <a:t>Middle Ages</a:t>
            </a:r>
          </a:p>
        </p:txBody>
      </p:sp>
      <p:sp>
        <p:nvSpPr>
          <p:cNvPr id="3" name="Content Placeholder 2">
            <a:extLst>
              <a:ext uri="{FF2B5EF4-FFF2-40B4-BE49-F238E27FC236}">
                <a16:creationId xmlns:a16="http://schemas.microsoft.com/office/drawing/2014/main" id="{E335B024-F5E0-6F58-DBB0-78BB2E296C60}"/>
              </a:ext>
            </a:extLst>
          </p:cNvPr>
          <p:cNvSpPr>
            <a:spLocks noGrp="1"/>
          </p:cNvSpPr>
          <p:nvPr>
            <p:ph idx="1"/>
          </p:nvPr>
        </p:nvSpPr>
        <p:spPr>
          <a:xfrm>
            <a:off x="2025144" y="2160589"/>
            <a:ext cx="8583018" cy="4156064"/>
          </a:xfrm>
        </p:spPr>
        <p:txBody>
          <a:bodyPr>
            <a:normAutofit/>
          </a:bodyPr>
          <a:lstStyle/>
          <a:p>
            <a:r>
              <a:rPr lang="en-US" sz="2400" b="0" i="0" dirty="0">
                <a:solidFill>
                  <a:srgbClr val="242424"/>
                </a:solidFill>
                <a:effectLst/>
              </a:rPr>
              <a:t>Conceptually, the words used showed a division between </a:t>
            </a:r>
            <a:r>
              <a:rPr lang="en-US" sz="2400" b="0" i="1" dirty="0" err="1">
                <a:solidFill>
                  <a:srgbClr val="242424"/>
                </a:solidFill>
                <a:effectLst/>
              </a:rPr>
              <a:t>facere</a:t>
            </a:r>
            <a:r>
              <a:rPr lang="en-US" sz="2400" b="0" i="0" dirty="0">
                <a:solidFill>
                  <a:srgbClr val="242424"/>
                </a:solidFill>
                <a:effectLst/>
              </a:rPr>
              <a:t> or “to make” as a human thing, and </a:t>
            </a:r>
            <a:r>
              <a:rPr lang="en-US" sz="2400" b="0" i="1" dirty="0" err="1">
                <a:solidFill>
                  <a:srgbClr val="242424"/>
                </a:solidFill>
                <a:effectLst/>
              </a:rPr>
              <a:t>creāre</a:t>
            </a:r>
            <a:r>
              <a:rPr lang="en-US" sz="2400" b="0" i="0" dirty="0">
                <a:solidFill>
                  <a:srgbClr val="242424"/>
                </a:solidFill>
                <a:effectLst/>
              </a:rPr>
              <a:t> or “to create” belonging to god. </a:t>
            </a:r>
            <a:endParaRPr lang="en-US" sz="2400" dirty="0"/>
          </a:p>
          <a:p>
            <a:r>
              <a:rPr lang="en-US" sz="2400" dirty="0"/>
              <a:t>Creativity the will of one god.</a:t>
            </a:r>
          </a:p>
          <a:p>
            <a:r>
              <a:rPr lang="en-US" sz="2400" dirty="0"/>
              <a:t>One god responsible for all creation: God was Creator.</a:t>
            </a:r>
          </a:p>
          <a:p>
            <a:r>
              <a:rPr lang="en-US" sz="2400" dirty="0"/>
              <a:t>Humans were god’s “tools”: Humans were Makers.</a:t>
            </a:r>
          </a:p>
          <a:p>
            <a:r>
              <a:rPr lang="en-US" sz="2400" dirty="0"/>
              <a:t>Augustine classified curiosity (</a:t>
            </a:r>
            <a:r>
              <a:rPr lang="en-US" sz="2400" i="1" dirty="0" err="1"/>
              <a:t>curiositas</a:t>
            </a:r>
            <a:r>
              <a:rPr lang="en-US" sz="2400" dirty="0"/>
              <a:t>) as a sin, saying it turned people away from the pure contemplation of God. </a:t>
            </a:r>
          </a:p>
          <a:p>
            <a:r>
              <a:rPr lang="en-US" sz="2400" dirty="0"/>
              <a:t>Curiosity led to temptation.</a:t>
            </a:r>
          </a:p>
        </p:txBody>
      </p:sp>
    </p:spTree>
    <p:extLst>
      <p:ext uri="{BB962C8B-B14F-4D97-AF65-F5344CB8AC3E}">
        <p14:creationId xmlns:p14="http://schemas.microsoft.com/office/powerpoint/2010/main" val="2411907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C729E-5624-6E3B-9D55-99FF18A330C8}"/>
              </a:ext>
            </a:extLst>
          </p:cNvPr>
          <p:cNvSpPr>
            <a:spLocks noGrp="1"/>
          </p:cNvSpPr>
          <p:nvPr>
            <p:ph type="title"/>
          </p:nvPr>
        </p:nvSpPr>
        <p:spPr/>
        <p:txBody>
          <a:bodyPr>
            <a:normAutofit/>
          </a:bodyPr>
          <a:lstStyle/>
          <a:p>
            <a:r>
              <a:rPr lang="en-US" dirty="0"/>
              <a:t>“The goal of art isn’t perfection. The goal is to share who we are. And how we see the world” (Rubin, p. 177).</a:t>
            </a:r>
          </a:p>
        </p:txBody>
      </p:sp>
      <p:sp>
        <p:nvSpPr>
          <p:cNvPr id="3" name="Text Placeholder 2">
            <a:extLst>
              <a:ext uri="{FF2B5EF4-FFF2-40B4-BE49-F238E27FC236}">
                <a16:creationId xmlns:a16="http://schemas.microsoft.com/office/drawing/2014/main" id="{0DEECB0F-4315-0745-5AAF-BDD18E8C2CA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19301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BCB78-0798-A9A0-D02E-C22BAAC15548}"/>
              </a:ext>
            </a:extLst>
          </p:cNvPr>
          <p:cNvSpPr>
            <a:spLocks noGrp="1"/>
          </p:cNvSpPr>
          <p:nvPr>
            <p:ph type="title"/>
          </p:nvPr>
        </p:nvSpPr>
        <p:spPr/>
        <p:txBody>
          <a:bodyPr>
            <a:normAutofit/>
          </a:bodyPr>
          <a:lstStyle/>
          <a:p>
            <a:r>
              <a:rPr lang="en-US" dirty="0"/>
              <a:t>“When making art, we create a mirror in which someone may see their own hidden reflection” (Rubin, p. 178). </a:t>
            </a:r>
          </a:p>
        </p:txBody>
      </p:sp>
      <p:sp>
        <p:nvSpPr>
          <p:cNvPr id="3" name="Text Placeholder 2">
            <a:extLst>
              <a:ext uri="{FF2B5EF4-FFF2-40B4-BE49-F238E27FC236}">
                <a16:creationId xmlns:a16="http://schemas.microsoft.com/office/drawing/2014/main" id="{73AB76AF-E3F2-1469-406F-26C1516CF98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915679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E451E-80E5-90FA-2412-38B77DEBB1CE}"/>
              </a:ext>
            </a:extLst>
          </p:cNvPr>
          <p:cNvSpPr>
            <a:spLocks noGrp="1"/>
          </p:cNvSpPr>
          <p:nvPr>
            <p:ph type="title"/>
          </p:nvPr>
        </p:nvSpPr>
        <p:spPr/>
        <p:txBody>
          <a:bodyPr>
            <a:normAutofit/>
          </a:bodyPr>
          <a:lstStyle/>
          <a:p>
            <a:r>
              <a:rPr lang="en-US" dirty="0"/>
              <a:t>Sometimes our work shows a point of view that, at the time, we don’t understand.</a:t>
            </a:r>
          </a:p>
        </p:txBody>
      </p:sp>
      <p:sp>
        <p:nvSpPr>
          <p:cNvPr id="3" name="Text Placeholder 2">
            <a:extLst>
              <a:ext uri="{FF2B5EF4-FFF2-40B4-BE49-F238E27FC236}">
                <a16:creationId xmlns:a16="http://schemas.microsoft.com/office/drawing/2014/main" id="{AD3C4B7E-48DD-4E36-14AE-7C41DC3268C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141596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7C248-652F-678A-6AF4-BBEDC804EA3C}"/>
              </a:ext>
            </a:extLst>
          </p:cNvPr>
          <p:cNvSpPr>
            <a:spLocks noGrp="1"/>
          </p:cNvSpPr>
          <p:nvPr>
            <p:ph type="title"/>
          </p:nvPr>
        </p:nvSpPr>
        <p:spPr/>
        <p:txBody>
          <a:bodyPr>
            <a:normAutofit fontScale="90000"/>
          </a:bodyPr>
          <a:lstStyle/>
          <a:p>
            <a:r>
              <a:rPr lang="en-US" dirty="0"/>
              <a:t>“Can great art come from conformity? And what is the purpose of being an artist if we deny our unique personal point of view?” (Rubin, p. 180)</a:t>
            </a:r>
          </a:p>
        </p:txBody>
      </p:sp>
      <p:sp>
        <p:nvSpPr>
          <p:cNvPr id="3" name="Text Placeholder 2">
            <a:extLst>
              <a:ext uri="{FF2B5EF4-FFF2-40B4-BE49-F238E27FC236}">
                <a16:creationId xmlns:a16="http://schemas.microsoft.com/office/drawing/2014/main" id="{725A3640-F9B9-F7B1-9893-92BFC2FCF46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622541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4A346B-F39A-C0A6-A8D0-B9A6F014B57B}"/>
              </a:ext>
            </a:extLst>
          </p:cNvPr>
          <p:cNvSpPr>
            <a:spLocks noGrp="1"/>
          </p:cNvSpPr>
          <p:nvPr>
            <p:ph type="title"/>
          </p:nvPr>
        </p:nvSpPr>
        <p:spPr/>
        <p:txBody>
          <a:bodyPr/>
          <a:lstStyle/>
          <a:p>
            <a:r>
              <a:rPr lang="en-US" dirty="0"/>
              <a:t>Where do you create? Where do you feel </a:t>
            </a:r>
            <a:r>
              <a:rPr lang="en-US"/>
              <a:t>most creative?</a:t>
            </a:r>
          </a:p>
        </p:txBody>
      </p:sp>
      <p:sp>
        <p:nvSpPr>
          <p:cNvPr id="3" name="Text Placeholder 2">
            <a:extLst>
              <a:ext uri="{FF2B5EF4-FFF2-40B4-BE49-F238E27FC236}">
                <a16:creationId xmlns:a16="http://schemas.microsoft.com/office/drawing/2014/main" id="{7B311416-83F4-4964-5C36-7AEFB2E205C6}"/>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072681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EDFFE-097B-CACC-84E2-631A4570B7C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EC60A0-61D3-820E-8E20-3E39833A8B5D}"/>
              </a:ext>
            </a:extLst>
          </p:cNvPr>
          <p:cNvSpPr>
            <a:spLocks noGrp="1"/>
          </p:cNvSpPr>
          <p:nvPr>
            <p:ph idx="1"/>
          </p:nvPr>
        </p:nvSpPr>
        <p:spPr/>
        <p:txBody>
          <a:bodyPr/>
          <a:lstStyle/>
          <a:p>
            <a:pPr marL="0" indent="0">
              <a:buNone/>
            </a:pPr>
            <a:r>
              <a:rPr lang="en-US" sz="3200" dirty="0"/>
              <a:t>We tend to believe that the more we know, the more clearly we can see the possibilities available. That is not the case with </a:t>
            </a:r>
            <a:r>
              <a:rPr lang="en-US" sz="3200" dirty="0" err="1"/>
              <a:t>creativity.The</a:t>
            </a:r>
            <a:r>
              <a:rPr lang="en-US" sz="3200" dirty="0"/>
              <a:t> impossible only becomes accessible when experience has not taught us limits. </a:t>
            </a:r>
          </a:p>
          <a:p>
            <a:endParaRPr lang="en-US" dirty="0"/>
          </a:p>
        </p:txBody>
      </p:sp>
    </p:spTree>
    <p:extLst>
      <p:ext uri="{BB962C8B-B14F-4D97-AF65-F5344CB8AC3E}">
        <p14:creationId xmlns:p14="http://schemas.microsoft.com/office/powerpoint/2010/main" val="15898240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0B514-6BFD-37A3-BBF2-95235BC5D8A7}"/>
              </a:ext>
            </a:extLst>
          </p:cNvPr>
          <p:cNvSpPr>
            <a:spLocks noGrp="1"/>
          </p:cNvSpPr>
          <p:nvPr>
            <p:ph type="title"/>
          </p:nvPr>
        </p:nvSpPr>
        <p:spPr/>
        <p:txBody>
          <a:bodyPr>
            <a:normAutofit/>
          </a:bodyPr>
          <a:lstStyle/>
          <a:p>
            <a:r>
              <a:rPr lang="en-US" sz="4400" b="1" dirty="0"/>
              <a:t>Antenna</a:t>
            </a:r>
          </a:p>
        </p:txBody>
      </p:sp>
      <p:sp>
        <p:nvSpPr>
          <p:cNvPr id="3" name="Content Placeholder 2">
            <a:extLst>
              <a:ext uri="{FF2B5EF4-FFF2-40B4-BE49-F238E27FC236}">
                <a16:creationId xmlns:a16="http://schemas.microsoft.com/office/drawing/2014/main" id="{98B8D924-983E-65B8-F316-4B451898E004}"/>
              </a:ext>
            </a:extLst>
          </p:cNvPr>
          <p:cNvSpPr>
            <a:spLocks noGrp="1"/>
          </p:cNvSpPr>
          <p:nvPr>
            <p:ph idx="1"/>
          </p:nvPr>
        </p:nvSpPr>
        <p:spPr/>
        <p:txBody>
          <a:bodyPr>
            <a:normAutofit/>
          </a:bodyPr>
          <a:lstStyle/>
          <a:p>
            <a:r>
              <a:rPr lang="en-US" sz="2400" spc="5" dirty="0">
                <a:solidFill>
                  <a:srgbClr val="121212"/>
                </a:solidFill>
                <a:effectLst/>
                <a:latin typeface="Calibri" panose="020F0502020204030204" pitchFamily="34" charset="0"/>
                <a:ea typeface="Calibri" panose="020F0502020204030204" pitchFamily="34" charset="0"/>
              </a:rPr>
              <a:t>We are all antenna (conduits) for ideas from “somewhere else”, “the beyond”, “something we may not logically grasp and understand. </a:t>
            </a:r>
          </a:p>
          <a:p>
            <a:r>
              <a:rPr lang="en-US" sz="2400" spc="5" dirty="0">
                <a:solidFill>
                  <a:srgbClr val="121212"/>
                </a:solidFill>
                <a:effectLst/>
                <a:latin typeface="Calibri" panose="020F0502020204030204" pitchFamily="34" charset="0"/>
                <a:ea typeface="Calibri" panose="020F0502020204030204" pitchFamily="34" charset="0"/>
              </a:rPr>
              <a:t>Something still mysterious about where creative thoughts, ideas, acts come from. </a:t>
            </a:r>
          </a:p>
          <a:p>
            <a:r>
              <a:rPr lang="en-US" sz="2400" spc="5" dirty="0">
                <a:solidFill>
                  <a:srgbClr val="121212"/>
                </a:solidFill>
                <a:effectLst/>
                <a:latin typeface="Calibri" panose="020F0502020204030204" pitchFamily="34" charset="0"/>
                <a:ea typeface="Calibri" panose="020F0502020204030204" pitchFamily="34" charset="0"/>
              </a:rPr>
              <a:t>Signals coming through to us are energetic more than tactile, intuitively perceived rather than consciously recorded. </a:t>
            </a:r>
          </a:p>
          <a:p>
            <a:r>
              <a:rPr lang="en-US" sz="2400" spc="5" dirty="0">
                <a:solidFill>
                  <a:srgbClr val="121212"/>
                </a:solidFill>
                <a:latin typeface="Calibri" panose="020F0502020204030204" pitchFamily="34" charset="0"/>
                <a:ea typeface="Calibri" panose="020F0502020204030204" pitchFamily="34" charset="0"/>
              </a:rPr>
              <a:t>Creativity is enhanced when one has </a:t>
            </a:r>
            <a:r>
              <a:rPr lang="en-US" sz="2400" spc="5" dirty="0">
                <a:solidFill>
                  <a:srgbClr val="121212"/>
                </a:solidFill>
                <a:effectLst/>
                <a:latin typeface="Calibri" panose="020F0502020204030204" pitchFamily="34" charset="0"/>
                <a:ea typeface="Calibri" panose="020F0502020204030204" pitchFamily="34" charset="0"/>
              </a:rPr>
              <a:t>sensitive antennas. </a:t>
            </a:r>
            <a:endParaRPr lang="en-US" sz="2400" dirty="0"/>
          </a:p>
        </p:txBody>
      </p:sp>
    </p:spTree>
    <p:extLst>
      <p:ext uri="{BB962C8B-B14F-4D97-AF65-F5344CB8AC3E}">
        <p14:creationId xmlns:p14="http://schemas.microsoft.com/office/powerpoint/2010/main" val="4273588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C9EEA-9083-AD1B-1263-996F49BEB93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9A51165-B5EA-B9C3-0A91-EEC081CE0F40}"/>
              </a:ext>
            </a:extLst>
          </p:cNvPr>
          <p:cNvSpPr>
            <a:spLocks noGrp="1"/>
          </p:cNvSpPr>
          <p:nvPr>
            <p:ph idx="1"/>
          </p:nvPr>
        </p:nvSpPr>
        <p:spPr/>
        <p:txBody>
          <a:bodyPr>
            <a:normAutofit/>
          </a:bodyPr>
          <a:lstStyle/>
          <a:p>
            <a:pPr marL="0" indent="0" algn="ctr">
              <a:buNone/>
            </a:pPr>
            <a:r>
              <a:rPr lang="en-US" sz="3200" dirty="0"/>
              <a:t>“Imagination is more important than knowledge. For knowledge is limited, whereas imagination embraces the entire world, stimulating progress, giving birth to evolution.” – Albert Einstein</a:t>
            </a:r>
          </a:p>
        </p:txBody>
      </p:sp>
    </p:spTree>
    <p:extLst>
      <p:ext uri="{BB962C8B-B14F-4D97-AF65-F5344CB8AC3E}">
        <p14:creationId xmlns:p14="http://schemas.microsoft.com/office/powerpoint/2010/main" val="158648850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62CB1-C723-3CE0-8836-7C50F59305E9}"/>
              </a:ext>
            </a:extLst>
          </p:cNvPr>
          <p:cNvSpPr>
            <a:spLocks noGrp="1"/>
          </p:cNvSpPr>
          <p:nvPr>
            <p:ph type="title"/>
          </p:nvPr>
        </p:nvSpPr>
        <p:spPr/>
        <p:txBody>
          <a:bodyPr>
            <a:noAutofit/>
          </a:bodyPr>
          <a:lstStyle/>
          <a:p>
            <a:r>
              <a:rPr lang="en-US" sz="4400" b="1" dirty="0"/>
              <a:t>Intuition: The “Uncommon Sense”</a:t>
            </a:r>
          </a:p>
        </p:txBody>
      </p:sp>
      <p:sp>
        <p:nvSpPr>
          <p:cNvPr id="3" name="Content Placeholder 2">
            <a:extLst>
              <a:ext uri="{FF2B5EF4-FFF2-40B4-BE49-F238E27FC236}">
                <a16:creationId xmlns:a16="http://schemas.microsoft.com/office/drawing/2014/main" id="{D9B9974C-2E54-2525-678D-517F9BC8A213}"/>
              </a:ext>
            </a:extLst>
          </p:cNvPr>
          <p:cNvSpPr>
            <a:spLocks noGrp="1"/>
          </p:cNvSpPr>
          <p:nvPr>
            <p:ph idx="1"/>
          </p:nvPr>
        </p:nvSpPr>
        <p:spPr>
          <a:xfrm>
            <a:off x="480060" y="2160589"/>
            <a:ext cx="9197340" cy="4316411"/>
          </a:xfrm>
        </p:spPr>
        <p:txBody>
          <a:bodyPr>
            <a:normAutofit/>
          </a:bodyPr>
          <a:lstStyle/>
          <a:p>
            <a:r>
              <a:rPr lang="en-US" sz="2000" dirty="0"/>
              <a:t>Creativity as a “whole-body” experience. Neurotransmitters in the gut and the heart. Gut feelings tied to creativity.  </a:t>
            </a:r>
          </a:p>
          <a:p>
            <a:r>
              <a:rPr lang="en-US" sz="2000" dirty="0"/>
              <a:t>Vast network of communication throughout body. </a:t>
            </a:r>
          </a:p>
          <a:p>
            <a:r>
              <a:rPr lang="en-US" sz="2000" dirty="0"/>
              <a:t>The entire body is a map of the subconscious mind. Beyond our structured imagining we are continuously communicating with the world inside and around us  (Bain quote p, 152). </a:t>
            </a:r>
          </a:p>
          <a:p>
            <a:r>
              <a:rPr lang="en-US" sz="2000" dirty="0"/>
              <a:t>Mind balks at what might lie beyond logic and reason: What value is a creative act if it has no apparent application, such as making money with it?</a:t>
            </a:r>
          </a:p>
          <a:p>
            <a:r>
              <a:rPr lang="en-US" sz="2000" dirty="0"/>
              <a:t>Exercise: Imagine opposites and experience them simultaneously: horse’s muzzle and fingers scraping a blackboard. Practice = laying down virgin neuronal patterns.</a:t>
            </a:r>
          </a:p>
          <a:p>
            <a:endParaRPr lang="en-US" dirty="0"/>
          </a:p>
        </p:txBody>
      </p:sp>
    </p:spTree>
    <p:extLst>
      <p:ext uri="{BB962C8B-B14F-4D97-AF65-F5344CB8AC3E}">
        <p14:creationId xmlns:p14="http://schemas.microsoft.com/office/powerpoint/2010/main" val="311638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9634A-3663-DC2E-92F9-CA7AD9DD320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A4C9E7D-230E-C229-5FE2-92B9F8E93531}"/>
              </a:ext>
            </a:extLst>
          </p:cNvPr>
          <p:cNvSpPr>
            <a:spLocks noGrp="1"/>
          </p:cNvSpPr>
          <p:nvPr>
            <p:ph idx="1"/>
          </p:nvPr>
        </p:nvSpPr>
        <p:spPr/>
        <p:txBody>
          <a:bodyPr>
            <a:normAutofit fontScale="85000" lnSpcReduction="20000"/>
          </a:bodyPr>
          <a:lstStyle/>
          <a:p>
            <a:r>
              <a:rPr lang="en-US" dirty="0"/>
              <a:t>Quest for efficiency discourages looking too deeply.</a:t>
            </a:r>
          </a:p>
          <a:p>
            <a:r>
              <a:rPr lang="en-US" dirty="0"/>
              <a:t>Creativity requires patience.</a:t>
            </a:r>
          </a:p>
          <a:p>
            <a:r>
              <a:rPr lang="en-US" dirty="0"/>
              <a:t>We tend to believe that the more we know, the more clearly we can see the possibilities available. </a:t>
            </a:r>
          </a:p>
          <a:p>
            <a:r>
              <a:rPr lang="en-US" dirty="0"/>
              <a:t>That is not the case with creativity.</a:t>
            </a:r>
          </a:p>
          <a:p>
            <a:r>
              <a:rPr lang="en-US" dirty="0"/>
              <a:t>The impossible only becomes accessible when experience has not taught us limits. </a:t>
            </a:r>
          </a:p>
          <a:p>
            <a:r>
              <a:rPr lang="en-US" dirty="0"/>
              <a:t>If we approach a task with ignorance, it can remove the barricade of knowledge blocking progress.</a:t>
            </a:r>
          </a:p>
          <a:p>
            <a:r>
              <a:rPr lang="en-US" dirty="0"/>
              <a:t>Experience provides wisdom to draw from, but it tempers the power of naivete.</a:t>
            </a:r>
          </a:p>
        </p:txBody>
      </p:sp>
    </p:spTree>
    <p:extLst>
      <p:ext uri="{BB962C8B-B14F-4D97-AF65-F5344CB8AC3E}">
        <p14:creationId xmlns:p14="http://schemas.microsoft.com/office/powerpoint/2010/main" val="1014936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36530-2C49-3B7D-1535-B198AA4CCA28}"/>
              </a:ext>
            </a:extLst>
          </p:cNvPr>
          <p:cNvSpPr>
            <a:spLocks noGrp="1"/>
          </p:cNvSpPr>
          <p:nvPr>
            <p:ph type="title"/>
          </p:nvPr>
        </p:nvSpPr>
        <p:spPr/>
        <p:txBody>
          <a:bodyPr>
            <a:normAutofit/>
          </a:bodyPr>
          <a:lstStyle/>
          <a:p>
            <a:r>
              <a:rPr lang="en-US" sz="4400" b="1" dirty="0"/>
              <a:t>The Renaissance</a:t>
            </a:r>
          </a:p>
        </p:txBody>
      </p:sp>
      <p:sp>
        <p:nvSpPr>
          <p:cNvPr id="3" name="Content Placeholder 2">
            <a:extLst>
              <a:ext uri="{FF2B5EF4-FFF2-40B4-BE49-F238E27FC236}">
                <a16:creationId xmlns:a16="http://schemas.microsoft.com/office/drawing/2014/main" id="{6C922EC2-2F04-E20F-CFC8-E84EAE3B6CD6}"/>
              </a:ext>
            </a:extLst>
          </p:cNvPr>
          <p:cNvSpPr>
            <a:spLocks noGrp="1"/>
          </p:cNvSpPr>
          <p:nvPr>
            <p:ph idx="1"/>
          </p:nvPr>
        </p:nvSpPr>
        <p:spPr/>
        <p:txBody>
          <a:bodyPr>
            <a:normAutofit fontScale="85000" lnSpcReduction="10000"/>
          </a:bodyPr>
          <a:lstStyle/>
          <a:p>
            <a:r>
              <a:rPr lang="en-US" sz="2800" dirty="0"/>
              <a:t>Attitude toward curiosity became positive.  </a:t>
            </a:r>
          </a:p>
          <a:p>
            <a:r>
              <a:rPr lang="en-US" sz="2800" dirty="0"/>
              <a:t>Source of inspiration no longer external, but instead, situated within man as part of man’s God-given endowment. </a:t>
            </a:r>
          </a:p>
          <a:p>
            <a:r>
              <a:rPr lang="en-US" sz="2800" dirty="0"/>
              <a:t>Creativity was an internal capacity shared in varying degrees by all people, but amounting to genius in a few overwhelmingly gifted individuals.</a:t>
            </a:r>
          </a:p>
          <a:p>
            <a:r>
              <a:rPr lang="en-US" sz="2800" dirty="0"/>
              <a:t>Creativity was the sole technique for understanding the universe. </a:t>
            </a:r>
          </a:p>
          <a:p>
            <a:pPr marL="0" indent="0">
              <a:buNone/>
            </a:pPr>
            <a:r>
              <a:rPr lang="en-US" sz="2800" dirty="0"/>
              <a:t>                          </a:t>
            </a:r>
          </a:p>
          <a:p>
            <a:endParaRPr lang="en-US" sz="2800" dirty="0"/>
          </a:p>
        </p:txBody>
      </p:sp>
    </p:spTree>
    <p:extLst>
      <p:ext uri="{BB962C8B-B14F-4D97-AF65-F5344CB8AC3E}">
        <p14:creationId xmlns:p14="http://schemas.microsoft.com/office/powerpoint/2010/main" val="411900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8A80D-BA87-49D6-FA09-9C82D94B4805}"/>
              </a:ext>
            </a:extLst>
          </p:cNvPr>
          <p:cNvSpPr>
            <a:spLocks noGrp="1"/>
          </p:cNvSpPr>
          <p:nvPr>
            <p:ph type="title"/>
          </p:nvPr>
        </p:nvSpPr>
        <p:spPr/>
        <p:txBody>
          <a:bodyPr/>
          <a:lstStyle/>
          <a:p>
            <a:r>
              <a:rPr lang="en-US" dirty="0"/>
              <a:t>Exercise: Obstruction</a:t>
            </a:r>
          </a:p>
        </p:txBody>
      </p:sp>
      <p:sp>
        <p:nvSpPr>
          <p:cNvPr id="3" name="Content Placeholder 2">
            <a:extLst>
              <a:ext uri="{FF2B5EF4-FFF2-40B4-BE49-F238E27FC236}">
                <a16:creationId xmlns:a16="http://schemas.microsoft.com/office/drawing/2014/main" id="{0EFB5776-9F0F-90EC-23B4-4E5AE2D2466C}"/>
              </a:ext>
            </a:extLst>
          </p:cNvPr>
          <p:cNvSpPr>
            <a:spLocks noGrp="1"/>
          </p:cNvSpPr>
          <p:nvPr>
            <p:ph idx="1"/>
          </p:nvPr>
        </p:nvSpPr>
        <p:spPr/>
        <p:txBody>
          <a:bodyPr>
            <a:normAutofit fontScale="92500" lnSpcReduction="10000"/>
          </a:bodyPr>
          <a:lstStyle/>
          <a:p>
            <a:r>
              <a:rPr lang="en-US" dirty="0"/>
              <a:t>Sit down and without lifting your pen or stopping, and for five minutes, write down all the ways that you “do” obstruction. Keep writing until 5 minutes are up even if you repeat the same thing. </a:t>
            </a:r>
          </a:p>
          <a:p>
            <a:r>
              <a:rPr lang="en-US" dirty="0"/>
              <a:t>Name or describe the stressful thought, feelings, and sensations that come up in relationship to the creative session. Without censoring yourself, write all of them down. Choose the thought, feeling, or sensation that feels most stressful and let it speak to you. When you </a:t>
            </a:r>
            <a:r>
              <a:rPr lang="en-US"/>
              <a:t>feel that </a:t>
            </a:r>
            <a:r>
              <a:rPr lang="en-US" dirty="0"/>
              <a:t>stress come up, ask, “Where am I coming from?” Then repeat that question for every answer you get until you sense you have come to a bottom line. </a:t>
            </a:r>
          </a:p>
        </p:txBody>
      </p:sp>
    </p:spTree>
    <p:extLst>
      <p:ext uri="{BB962C8B-B14F-4D97-AF65-F5344CB8AC3E}">
        <p14:creationId xmlns:p14="http://schemas.microsoft.com/office/powerpoint/2010/main" val="185528284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86D50-94DF-DA7C-96E8-53F1CDDD766F}"/>
              </a:ext>
            </a:extLst>
          </p:cNvPr>
          <p:cNvSpPr>
            <a:spLocks noGrp="1"/>
          </p:cNvSpPr>
          <p:nvPr>
            <p:ph type="title"/>
          </p:nvPr>
        </p:nvSpPr>
        <p:spPr/>
        <p:txBody>
          <a:bodyPr/>
          <a:lstStyle/>
          <a:p>
            <a:r>
              <a:rPr lang="en-US" dirty="0"/>
              <a:t>Capturing Idea Birds</a:t>
            </a:r>
          </a:p>
        </p:txBody>
      </p:sp>
      <p:sp>
        <p:nvSpPr>
          <p:cNvPr id="3" name="Content Placeholder 2">
            <a:extLst>
              <a:ext uri="{FF2B5EF4-FFF2-40B4-BE49-F238E27FC236}">
                <a16:creationId xmlns:a16="http://schemas.microsoft.com/office/drawing/2014/main" id="{31ADAF48-360A-9E01-5178-FFFF939B824C}"/>
              </a:ext>
            </a:extLst>
          </p:cNvPr>
          <p:cNvSpPr>
            <a:spLocks noGrp="1"/>
          </p:cNvSpPr>
          <p:nvPr>
            <p:ph idx="1"/>
          </p:nvPr>
        </p:nvSpPr>
        <p:spPr/>
        <p:txBody>
          <a:bodyPr/>
          <a:lstStyle/>
          <a:p>
            <a:r>
              <a:rPr lang="en-US" dirty="0"/>
              <a:t>Record or write down ideas.</a:t>
            </a:r>
          </a:p>
          <a:p>
            <a:r>
              <a:rPr lang="en-US" dirty="0"/>
              <a:t>Unless you “cage” it, it will fly away.</a:t>
            </a:r>
          </a:p>
          <a:p>
            <a:r>
              <a:rPr lang="en-US" dirty="0"/>
              <a:t>John Patterson, president of National Cash Register, demanded that employees keep a “little red book” to capture thoughts and ideas. Those who did not were fired. He died while writing in his “little red book.” </a:t>
            </a:r>
          </a:p>
        </p:txBody>
      </p:sp>
    </p:spTree>
    <p:extLst>
      <p:ext uri="{BB962C8B-B14F-4D97-AF65-F5344CB8AC3E}">
        <p14:creationId xmlns:p14="http://schemas.microsoft.com/office/powerpoint/2010/main" val="39709579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47B91-43BF-9095-6395-8E38F836A7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F732617-8DD4-496A-0827-CFCC3542AE75}"/>
              </a:ext>
            </a:extLst>
          </p:cNvPr>
          <p:cNvSpPr>
            <a:spLocks noGrp="1"/>
          </p:cNvSpPr>
          <p:nvPr>
            <p:ph idx="1"/>
          </p:nvPr>
        </p:nvSpPr>
        <p:spPr/>
        <p:txBody>
          <a:bodyPr/>
          <a:lstStyle/>
          <a:p>
            <a:r>
              <a:rPr lang="en-US" dirty="0"/>
              <a:t>The more ingrained your adopted approach, the harder it is to see past it.</a:t>
            </a:r>
          </a:p>
          <a:p>
            <a:r>
              <a:rPr lang="en-US" dirty="0"/>
              <a:t>Though experience doesn’t rule out innovation, it can make it more difficult to access.</a:t>
            </a:r>
          </a:p>
          <a:p>
            <a:r>
              <a:rPr lang="en-US" dirty="0"/>
              <a:t>As artists, we aim to live in a way in which we see the extraordinary hidden in the seemingly mundane. Then challenge ourselves to share what we see in a way that allows others a glimpse of this remarkable beauty. </a:t>
            </a:r>
          </a:p>
        </p:txBody>
      </p:sp>
    </p:spTree>
    <p:extLst>
      <p:ext uri="{BB962C8B-B14F-4D97-AF65-F5344CB8AC3E}">
        <p14:creationId xmlns:p14="http://schemas.microsoft.com/office/powerpoint/2010/main" val="422104463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760AE-602F-9556-A698-30061A247DD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AFFD06-64F5-A3FC-785F-FEFB74470DE7}"/>
              </a:ext>
            </a:extLst>
          </p:cNvPr>
          <p:cNvSpPr>
            <a:spLocks noGrp="1"/>
          </p:cNvSpPr>
          <p:nvPr>
            <p:ph idx="1"/>
          </p:nvPr>
        </p:nvSpPr>
        <p:spPr/>
        <p:txBody>
          <a:bodyPr/>
          <a:lstStyle/>
          <a:p>
            <a:r>
              <a:rPr lang="en-US" dirty="0"/>
              <a:t>Theatre answers a profound human longing to be acknowledged, a longing to be seen. </a:t>
            </a:r>
          </a:p>
          <a:p>
            <a:r>
              <a:rPr lang="en-US" dirty="0"/>
              <a:t>Overcoming the distraction of prior knowledge.</a:t>
            </a:r>
          </a:p>
        </p:txBody>
      </p:sp>
    </p:spTree>
    <p:extLst>
      <p:ext uri="{BB962C8B-B14F-4D97-AF65-F5344CB8AC3E}">
        <p14:creationId xmlns:p14="http://schemas.microsoft.com/office/powerpoint/2010/main" val="333053916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624D2-F5FD-65CB-2A24-7770993DE11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A47FFAE-862E-5ED4-B9A6-A48244C7636A}"/>
              </a:ext>
            </a:extLst>
          </p:cNvPr>
          <p:cNvSpPr>
            <a:spLocks noGrp="1"/>
          </p:cNvSpPr>
          <p:nvPr>
            <p:ph idx="1"/>
          </p:nvPr>
        </p:nvSpPr>
        <p:spPr/>
        <p:txBody>
          <a:bodyPr/>
          <a:lstStyle/>
          <a:p>
            <a:r>
              <a:rPr lang="en-US" dirty="0"/>
              <a:t>“There is infinite energy and vibration in the universe, there are also unending ways the arts aid in cultivating well-being. They help us </a:t>
            </a:r>
            <a:r>
              <a:rPr lang="en-US" dirty="0" err="1"/>
              <a:t>navagate</a:t>
            </a:r>
            <a:r>
              <a:rPr lang="en-US" dirty="0"/>
              <a:t> the uncertainty and unpredictability of life and ride the wave of complex emotions and feelings” (</a:t>
            </a:r>
            <a:r>
              <a:rPr lang="en-US" dirty="0" err="1"/>
              <a:t>Magsamen</a:t>
            </a:r>
            <a:r>
              <a:rPr lang="en-US" dirty="0"/>
              <a:t> &amp; Ross, 2023, pp. 57-58).</a:t>
            </a:r>
          </a:p>
        </p:txBody>
      </p:sp>
    </p:spTree>
    <p:extLst>
      <p:ext uri="{BB962C8B-B14F-4D97-AF65-F5344CB8AC3E}">
        <p14:creationId xmlns:p14="http://schemas.microsoft.com/office/powerpoint/2010/main" val="41664790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903EF-89CB-8A09-3B89-00A3F2FF9DA4}"/>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D16A05F2-4C9A-E9FB-9B36-3D4B0D5DA45A}"/>
              </a:ext>
            </a:extLst>
          </p:cNvPr>
          <p:cNvSpPr>
            <a:spLocks noGrp="1"/>
          </p:cNvSpPr>
          <p:nvPr>
            <p:ph idx="1"/>
          </p:nvPr>
        </p:nvSpPr>
        <p:spPr/>
        <p:txBody>
          <a:bodyPr/>
          <a:lstStyle/>
          <a:p>
            <a:r>
              <a:rPr lang="en-US" dirty="0"/>
              <a:t>Brain studies show that rote expression, e.g. tracing, is not a natural state.</a:t>
            </a:r>
          </a:p>
        </p:txBody>
      </p:sp>
    </p:spTree>
    <p:extLst>
      <p:ext uri="{BB962C8B-B14F-4D97-AF65-F5344CB8AC3E}">
        <p14:creationId xmlns:p14="http://schemas.microsoft.com/office/powerpoint/2010/main" val="42725480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5E8AF-A297-6455-64BA-CCBFE456BFED}"/>
              </a:ext>
            </a:extLst>
          </p:cNvPr>
          <p:cNvSpPr>
            <a:spLocks noGrp="1"/>
          </p:cNvSpPr>
          <p:nvPr>
            <p:ph type="title"/>
          </p:nvPr>
        </p:nvSpPr>
        <p:spPr/>
        <p:txBody>
          <a:bodyPr>
            <a:normAutofit/>
          </a:bodyPr>
          <a:lstStyle/>
          <a:p>
            <a:r>
              <a:rPr lang="en-US" sz="4400" b="1" dirty="0"/>
              <a:t>Source</a:t>
            </a:r>
          </a:p>
        </p:txBody>
      </p:sp>
      <p:sp>
        <p:nvSpPr>
          <p:cNvPr id="3" name="Content Placeholder 2">
            <a:extLst>
              <a:ext uri="{FF2B5EF4-FFF2-40B4-BE49-F238E27FC236}">
                <a16:creationId xmlns:a16="http://schemas.microsoft.com/office/drawing/2014/main" id="{B011ED7D-8C7F-E77A-2C7C-D6F08B2DC001}"/>
              </a:ext>
            </a:extLst>
          </p:cNvPr>
          <p:cNvSpPr>
            <a:spLocks noGrp="1"/>
          </p:cNvSpPr>
          <p:nvPr>
            <p:ph idx="1"/>
          </p:nvPr>
        </p:nvSpPr>
        <p:spPr/>
        <p:txBody>
          <a:bodyPr>
            <a:normAutofit fontScale="92500" lnSpcReduction="10000"/>
          </a:bodyPr>
          <a:lstStyle/>
          <a:p>
            <a:r>
              <a:rPr lang="en-US" sz="2800" spc="5" dirty="0">
                <a:solidFill>
                  <a:srgbClr val="121212"/>
                </a:solidFill>
                <a:effectLst/>
                <a:latin typeface="Calibri" panose="020F0502020204030204" pitchFamily="34" charset="0"/>
                <a:ea typeface="Times New Roman" panose="02020603050405020304" pitchFamily="18" charset="0"/>
              </a:rPr>
              <a:t>Something outside of us. </a:t>
            </a:r>
          </a:p>
          <a:p>
            <a:r>
              <a:rPr lang="en-US" sz="2800" spc="5" dirty="0">
                <a:solidFill>
                  <a:srgbClr val="121212"/>
                </a:solidFill>
                <a:latin typeface="Calibri" panose="020F0502020204030204" pitchFamily="34" charset="0"/>
                <a:ea typeface="Times New Roman" panose="02020603050405020304" pitchFamily="18" charset="0"/>
              </a:rPr>
              <a:t>S</a:t>
            </a:r>
            <a:r>
              <a:rPr lang="en-US" sz="2800" spc="5" dirty="0">
                <a:solidFill>
                  <a:srgbClr val="121212"/>
                </a:solidFill>
                <a:effectLst/>
                <a:latin typeface="Calibri" panose="020F0502020204030204" pitchFamily="34" charset="0"/>
                <a:ea typeface="Times New Roman" panose="02020603050405020304" pitchFamily="18" charset="0"/>
              </a:rPr>
              <a:t>ource as energy (vibrations).</a:t>
            </a:r>
          </a:p>
          <a:p>
            <a:r>
              <a:rPr lang="en-US" sz="2800" spc="5" dirty="0">
                <a:solidFill>
                  <a:srgbClr val="121212"/>
                </a:solidFill>
                <a:effectLst/>
                <a:latin typeface="Calibri" panose="020F0502020204030204" pitchFamily="34" charset="0"/>
                <a:ea typeface="Times New Roman" panose="02020603050405020304" pitchFamily="18" charset="0"/>
              </a:rPr>
              <a:t>Source as a cloud: Always changing form. </a:t>
            </a:r>
          </a:p>
          <a:p>
            <a:r>
              <a:rPr lang="en-US" sz="2800" spc="5" dirty="0">
                <a:solidFill>
                  <a:srgbClr val="121212"/>
                </a:solidFill>
                <a:effectLst/>
                <a:latin typeface="Calibri" panose="020F0502020204030204" pitchFamily="34" charset="0"/>
                <a:ea typeface="Times New Roman" panose="02020603050405020304" pitchFamily="18" charset="0"/>
              </a:rPr>
              <a:t>Tactile/senses detect relatively stronger more direct energy signals.</a:t>
            </a:r>
          </a:p>
          <a:p>
            <a:r>
              <a:rPr lang="en-US" sz="2800" spc="5" dirty="0">
                <a:solidFill>
                  <a:srgbClr val="121212"/>
                </a:solidFill>
                <a:effectLst/>
                <a:latin typeface="Calibri" panose="020F0502020204030204" pitchFamily="34" charset="0"/>
                <a:ea typeface="Times New Roman" panose="02020603050405020304" pitchFamily="18" charset="0"/>
              </a:rPr>
              <a:t>“These precious wisps arise from the unconscious like vapor…” (p. 14) Professor Richard Foster talks about the invisible links between things.</a:t>
            </a:r>
            <a:endParaRPr lang="en-US" sz="2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29022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CCBFD-BD1A-706F-2F99-38BBF3ECACDF}"/>
              </a:ext>
            </a:extLst>
          </p:cNvPr>
          <p:cNvSpPr>
            <a:spLocks noGrp="1"/>
          </p:cNvSpPr>
          <p:nvPr>
            <p:ph type="title"/>
          </p:nvPr>
        </p:nvSpPr>
        <p:spPr/>
        <p:txBody>
          <a:bodyPr/>
          <a:lstStyle/>
          <a:p>
            <a:r>
              <a:rPr lang="en-US" dirty="0"/>
              <a:t>Synesthete</a:t>
            </a:r>
          </a:p>
        </p:txBody>
      </p:sp>
      <p:sp>
        <p:nvSpPr>
          <p:cNvPr id="3" name="Content Placeholder 2">
            <a:extLst>
              <a:ext uri="{FF2B5EF4-FFF2-40B4-BE49-F238E27FC236}">
                <a16:creationId xmlns:a16="http://schemas.microsoft.com/office/drawing/2014/main" id="{F5F15025-3D99-9E68-EBA2-EBD50E4BAA0A}"/>
              </a:ext>
            </a:extLst>
          </p:cNvPr>
          <p:cNvSpPr>
            <a:spLocks noGrp="1"/>
          </p:cNvSpPr>
          <p:nvPr>
            <p:ph idx="1"/>
          </p:nvPr>
        </p:nvSpPr>
        <p:spPr/>
        <p:txBody>
          <a:bodyPr>
            <a:normAutofit lnSpcReduction="10000"/>
          </a:bodyPr>
          <a:lstStyle/>
          <a:p>
            <a:r>
              <a:rPr lang="en-US" dirty="0"/>
              <a:t>Cross-connection of senses occurs in the brain, called a synesthesia (Greek word that loosely means “joined perception.”</a:t>
            </a:r>
          </a:p>
          <a:p>
            <a:r>
              <a:rPr lang="en-US" dirty="0"/>
              <a:t>Sees relationships. Interdisciplinary, for example</a:t>
            </a:r>
          </a:p>
          <a:p>
            <a:r>
              <a:rPr lang="en-US" dirty="0"/>
              <a:t>Synesthete will “see” music as colors and patterns, see time as a landscape—gives perception of time a tangible structure. </a:t>
            </a:r>
          </a:p>
          <a:p>
            <a:r>
              <a:rPr lang="en-US" dirty="0"/>
              <a:t>Kandinsky artist of music. </a:t>
            </a:r>
          </a:p>
          <a:p>
            <a:r>
              <a:rPr lang="en-US" dirty="0"/>
              <a:t>Looking for an recognizing patterns: not too simple, not too complicated</a:t>
            </a:r>
          </a:p>
        </p:txBody>
      </p:sp>
    </p:spTree>
    <p:extLst>
      <p:ext uri="{BB962C8B-B14F-4D97-AF65-F5344CB8AC3E}">
        <p14:creationId xmlns:p14="http://schemas.microsoft.com/office/powerpoint/2010/main" val="33120643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17AB6-1C3E-2FF9-82AF-C13E7DC72401}"/>
              </a:ext>
            </a:extLst>
          </p:cNvPr>
          <p:cNvSpPr>
            <a:spLocks noGrp="1"/>
          </p:cNvSpPr>
          <p:nvPr>
            <p:ph type="title"/>
          </p:nvPr>
        </p:nvSpPr>
        <p:spPr/>
        <p:txBody>
          <a:bodyPr/>
          <a:lstStyle/>
          <a:p>
            <a:r>
              <a:rPr lang="en-US" dirty="0"/>
              <a:t>Boredom and Creativity</a:t>
            </a:r>
          </a:p>
        </p:txBody>
      </p:sp>
      <p:sp>
        <p:nvSpPr>
          <p:cNvPr id="3" name="Content Placeholder 2">
            <a:extLst>
              <a:ext uri="{FF2B5EF4-FFF2-40B4-BE49-F238E27FC236}">
                <a16:creationId xmlns:a16="http://schemas.microsoft.com/office/drawing/2014/main" id="{7B3B0806-CB78-4CA5-C156-3E46115B7080}"/>
              </a:ext>
            </a:extLst>
          </p:cNvPr>
          <p:cNvSpPr>
            <a:spLocks noGrp="1"/>
          </p:cNvSpPr>
          <p:nvPr>
            <p:ph idx="1"/>
          </p:nvPr>
        </p:nvSpPr>
        <p:spPr/>
        <p:txBody>
          <a:bodyPr/>
          <a:lstStyle/>
          <a:p>
            <a:r>
              <a:rPr lang="en-US" dirty="0"/>
              <a:t>What are the advantages of being bored? </a:t>
            </a:r>
          </a:p>
          <a:p>
            <a:r>
              <a:rPr lang="en-US" dirty="0"/>
              <a:t>Boredom is not knowing what to do because there’s nothing you want to do “To suffer without suffering, to want without desire, to think without reason” Fernando Pessoa</a:t>
            </a:r>
          </a:p>
          <a:p>
            <a:r>
              <a:rPr lang="en-US" dirty="0"/>
              <a:t>Having routines can open up opportunities for creativity—goal isn’t to always be organizing your life.</a:t>
            </a:r>
          </a:p>
        </p:txBody>
      </p:sp>
    </p:spTree>
    <p:extLst>
      <p:ext uri="{BB962C8B-B14F-4D97-AF65-F5344CB8AC3E}">
        <p14:creationId xmlns:p14="http://schemas.microsoft.com/office/powerpoint/2010/main" val="11143085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539B9-A586-29FB-145D-5E72D859C5BF}"/>
              </a:ext>
            </a:extLst>
          </p:cNvPr>
          <p:cNvSpPr>
            <a:spLocks noGrp="1"/>
          </p:cNvSpPr>
          <p:nvPr>
            <p:ph type="title"/>
          </p:nvPr>
        </p:nvSpPr>
        <p:spPr/>
        <p:txBody>
          <a:bodyPr/>
          <a:lstStyle/>
          <a:p>
            <a:r>
              <a:rPr lang="en-US" dirty="0"/>
              <a:t>The Brain and Creativity</a:t>
            </a:r>
          </a:p>
        </p:txBody>
      </p:sp>
      <p:sp>
        <p:nvSpPr>
          <p:cNvPr id="3" name="Content Placeholder 2">
            <a:extLst>
              <a:ext uri="{FF2B5EF4-FFF2-40B4-BE49-F238E27FC236}">
                <a16:creationId xmlns:a16="http://schemas.microsoft.com/office/drawing/2014/main" id="{FAA5C53E-A8CD-5721-C57F-DD985A181143}"/>
              </a:ext>
            </a:extLst>
          </p:cNvPr>
          <p:cNvSpPr>
            <a:spLocks noGrp="1"/>
          </p:cNvSpPr>
          <p:nvPr>
            <p:ph idx="1"/>
          </p:nvPr>
        </p:nvSpPr>
        <p:spPr/>
        <p:txBody>
          <a:bodyPr/>
          <a:lstStyle/>
          <a:p>
            <a:r>
              <a:rPr lang="en-US" dirty="0">
                <a:hlinkClick r:id="rId2"/>
              </a:rPr>
              <a:t>https://www.youtube.com/watch?v=K12I72d</a:t>
            </a:r>
            <a:r>
              <a:rPr lang="en-US" dirty="0"/>
              <a:t> X5no</a:t>
            </a:r>
          </a:p>
        </p:txBody>
      </p:sp>
    </p:spTree>
    <p:extLst>
      <p:ext uri="{BB962C8B-B14F-4D97-AF65-F5344CB8AC3E}">
        <p14:creationId xmlns:p14="http://schemas.microsoft.com/office/powerpoint/2010/main" val="1341936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97122-BD03-823D-1978-7DCA104AE41D}"/>
              </a:ext>
            </a:extLst>
          </p:cNvPr>
          <p:cNvSpPr>
            <a:spLocks noGrp="1"/>
          </p:cNvSpPr>
          <p:nvPr>
            <p:ph type="title"/>
          </p:nvPr>
        </p:nvSpPr>
        <p:spPr>
          <a:xfrm>
            <a:off x="1484311" y="685801"/>
            <a:ext cx="10018713" cy="677384"/>
          </a:xfrm>
        </p:spPr>
        <p:txBody>
          <a:bodyPr>
            <a:normAutofit fontScale="90000"/>
          </a:bodyPr>
          <a:lstStyle/>
          <a:p>
            <a:r>
              <a:rPr lang="en-US" b="1" dirty="0"/>
              <a:t>Modern Times</a:t>
            </a:r>
          </a:p>
        </p:txBody>
      </p:sp>
      <p:sp>
        <p:nvSpPr>
          <p:cNvPr id="3" name="Content Placeholder 2">
            <a:extLst>
              <a:ext uri="{FF2B5EF4-FFF2-40B4-BE49-F238E27FC236}">
                <a16:creationId xmlns:a16="http://schemas.microsoft.com/office/drawing/2014/main" id="{74577BD6-1998-1B20-80C7-B42754BB1A71}"/>
              </a:ext>
            </a:extLst>
          </p:cNvPr>
          <p:cNvSpPr>
            <a:spLocks noGrp="1"/>
          </p:cNvSpPr>
          <p:nvPr>
            <p:ph idx="1"/>
          </p:nvPr>
        </p:nvSpPr>
        <p:spPr>
          <a:xfrm>
            <a:off x="1484310" y="1565140"/>
            <a:ext cx="10018713" cy="5048834"/>
          </a:xfrm>
        </p:spPr>
        <p:txBody>
          <a:bodyPr>
            <a:normAutofit fontScale="92500" lnSpcReduction="10000"/>
          </a:bodyPr>
          <a:lstStyle/>
          <a:p>
            <a:endParaRPr lang="en-US" sz="2000" dirty="0"/>
          </a:p>
          <a:p>
            <a:endParaRPr lang="en-US" sz="2000" dirty="0"/>
          </a:p>
          <a:p>
            <a:r>
              <a:rPr lang="en-US" sz="2400" dirty="0"/>
              <a:t>Early 19</a:t>
            </a:r>
            <a:r>
              <a:rPr lang="en-US" sz="2400" baseline="30000" dirty="0"/>
              <a:t>th</a:t>
            </a:r>
            <a:r>
              <a:rPr lang="en-US" sz="2400" dirty="0"/>
              <a:t> Century: The ability to create was equated with genius, which was seen as both a gift and affliction—a pathology. </a:t>
            </a:r>
          </a:p>
          <a:p>
            <a:r>
              <a:rPr lang="en-US" sz="2400" dirty="0"/>
              <a:t>First recorded use of the term </a:t>
            </a:r>
            <a:r>
              <a:rPr lang="en-US" sz="2400" i="1" dirty="0"/>
              <a:t>creativity </a:t>
            </a:r>
            <a:r>
              <a:rPr lang="en-US" sz="2400" dirty="0"/>
              <a:t>was in 1875. (</a:t>
            </a:r>
            <a:r>
              <a:rPr lang="en-US" sz="2400" i="1" dirty="0"/>
              <a:t>Creation, creator </a:t>
            </a:r>
            <a:r>
              <a:rPr lang="en-US" sz="2400" dirty="0"/>
              <a:t>were around much before then.)</a:t>
            </a:r>
          </a:p>
          <a:p>
            <a:r>
              <a:rPr lang="en-US" sz="2400" dirty="0"/>
              <a:t>Forms of artistic expression (fine arts) not considered the only products of creativity. </a:t>
            </a:r>
          </a:p>
          <a:p>
            <a:r>
              <a:rPr lang="en-US" sz="2400" i="1" dirty="0"/>
              <a:t>Creativity</a:t>
            </a:r>
            <a:r>
              <a:rPr lang="en-US" sz="2400" dirty="0"/>
              <a:t> is a product of the mid-twentieth century and of the modern West (Pope, 2005).</a:t>
            </a:r>
          </a:p>
          <a:p>
            <a:r>
              <a:rPr lang="en-US" sz="2400" dirty="0"/>
              <a:t>Interest in creativity grew during the first half of the twentieth century, at first as push-back to automation—mechanistic approach to management (machine model).</a:t>
            </a:r>
          </a:p>
          <a:p>
            <a:pPr lvl="1"/>
            <a:endParaRPr lang="en-US" dirty="0"/>
          </a:p>
          <a:p>
            <a:pPr lvl="1"/>
            <a:endParaRPr lang="en-US" sz="1800" dirty="0"/>
          </a:p>
          <a:p>
            <a:endParaRPr lang="en-US" dirty="0"/>
          </a:p>
        </p:txBody>
      </p:sp>
    </p:spTree>
    <p:extLst>
      <p:ext uri="{BB962C8B-B14F-4D97-AF65-F5344CB8AC3E}">
        <p14:creationId xmlns:p14="http://schemas.microsoft.com/office/powerpoint/2010/main" val="3348004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625CD-6E62-9181-753A-FFDB6FB21CE5}"/>
              </a:ext>
            </a:extLst>
          </p:cNvPr>
          <p:cNvSpPr>
            <a:spLocks noGrp="1"/>
          </p:cNvSpPr>
          <p:nvPr>
            <p:ph type="title"/>
          </p:nvPr>
        </p:nvSpPr>
        <p:spPr/>
        <p:txBody>
          <a:bodyPr>
            <a:normAutofit/>
          </a:bodyPr>
          <a:lstStyle/>
          <a:p>
            <a:r>
              <a:rPr lang="en-US" sz="4400" b="1" dirty="0"/>
              <a:t>Clues</a:t>
            </a:r>
          </a:p>
        </p:txBody>
      </p:sp>
      <p:sp>
        <p:nvSpPr>
          <p:cNvPr id="3" name="Content Placeholder 2">
            <a:extLst>
              <a:ext uri="{FF2B5EF4-FFF2-40B4-BE49-F238E27FC236}">
                <a16:creationId xmlns:a16="http://schemas.microsoft.com/office/drawing/2014/main" id="{7EDFB89C-F364-9102-9278-43D3C5CEC075}"/>
              </a:ext>
            </a:extLst>
          </p:cNvPr>
          <p:cNvSpPr>
            <a:spLocks noGrp="1"/>
          </p:cNvSpPr>
          <p:nvPr>
            <p:ph idx="1"/>
          </p:nvPr>
        </p:nvSpPr>
        <p:spPr>
          <a:xfrm>
            <a:off x="677334" y="1699775"/>
            <a:ext cx="8596668" cy="4341588"/>
          </a:xfrm>
        </p:spPr>
        <p:txBody>
          <a:bodyPr>
            <a:noAutofit/>
          </a:bodyPr>
          <a:lstStyle/>
          <a:p>
            <a:r>
              <a:rPr lang="en-US" sz="2400" dirty="0"/>
              <a:t>Material for our work surrounds us. </a:t>
            </a:r>
          </a:p>
          <a:p>
            <a:r>
              <a:rPr lang="en-US" sz="2400" dirty="0"/>
              <a:t>Look for clues pointing to new methods or ways to further develop current ideas. </a:t>
            </a:r>
          </a:p>
          <a:p>
            <a:r>
              <a:rPr lang="en-US" sz="2400" dirty="0"/>
              <a:t>Clues often are subtle transmissions: they are easy to miss.</a:t>
            </a:r>
          </a:p>
          <a:p>
            <a:r>
              <a:rPr lang="en-US" sz="2400" dirty="0"/>
              <a:t>We can’t control clues or will them to be revealed. </a:t>
            </a:r>
          </a:p>
          <a:p>
            <a:r>
              <a:rPr lang="en-US" sz="2400" dirty="0"/>
              <a:t>Sometimes it helps to have a strong intention to find a specific answer.</a:t>
            </a:r>
          </a:p>
          <a:p>
            <a:r>
              <a:rPr lang="en-US" sz="2400" dirty="0"/>
              <a:t>Other times, letting go of that intention altogether can help you find your way.</a:t>
            </a:r>
          </a:p>
        </p:txBody>
      </p:sp>
    </p:spTree>
    <p:extLst>
      <p:ext uri="{BB962C8B-B14F-4D97-AF65-F5344CB8AC3E}">
        <p14:creationId xmlns:p14="http://schemas.microsoft.com/office/powerpoint/2010/main" val="311742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9C997-2185-D16F-9875-513CB5107D9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51DEB77-C391-523D-F9E3-C0F11426F12B}"/>
              </a:ext>
            </a:extLst>
          </p:cNvPr>
          <p:cNvSpPr>
            <a:spLocks noGrp="1"/>
          </p:cNvSpPr>
          <p:nvPr>
            <p:ph idx="1"/>
          </p:nvPr>
        </p:nvSpPr>
        <p:spPr/>
        <p:txBody>
          <a:bodyPr/>
          <a:lstStyle/>
          <a:p>
            <a:r>
              <a:rPr lang="en-US" dirty="0"/>
              <a:t>Association cortex- last to fully develop</a:t>
            </a:r>
          </a:p>
        </p:txBody>
      </p:sp>
    </p:spTree>
    <p:extLst>
      <p:ext uri="{BB962C8B-B14F-4D97-AF65-F5344CB8AC3E}">
        <p14:creationId xmlns:p14="http://schemas.microsoft.com/office/powerpoint/2010/main" val="5033594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A4D0C-6389-24A8-855C-436F84B361BA}"/>
              </a:ext>
            </a:extLst>
          </p:cNvPr>
          <p:cNvSpPr>
            <a:spLocks noGrp="1"/>
          </p:cNvSpPr>
          <p:nvPr>
            <p:ph type="title"/>
          </p:nvPr>
        </p:nvSpPr>
        <p:spPr/>
        <p:txBody>
          <a:bodyPr/>
          <a:lstStyle/>
          <a:p>
            <a:r>
              <a:rPr lang="en-US" dirty="0"/>
              <a:t>“Aha” Moment</a:t>
            </a:r>
          </a:p>
        </p:txBody>
      </p:sp>
      <p:sp>
        <p:nvSpPr>
          <p:cNvPr id="3" name="Content Placeholder 2">
            <a:extLst>
              <a:ext uri="{FF2B5EF4-FFF2-40B4-BE49-F238E27FC236}">
                <a16:creationId xmlns:a16="http://schemas.microsoft.com/office/drawing/2014/main" id="{7E3792DA-FD4F-2341-9886-9F1B7BB3C063}"/>
              </a:ext>
            </a:extLst>
          </p:cNvPr>
          <p:cNvSpPr>
            <a:spLocks noGrp="1"/>
          </p:cNvSpPr>
          <p:nvPr>
            <p:ph idx="1"/>
          </p:nvPr>
        </p:nvSpPr>
        <p:spPr/>
        <p:txBody>
          <a:bodyPr>
            <a:normAutofit fontScale="92500" lnSpcReduction="20000"/>
          </a:bodyPr>
          <a:lstStyle/>
          <a:p>
            <a:r>
              <a:rPr lang="en-US" dirty="0"/>
              <a:t>Delta waves (less than 4 hertz) occur during deep sleep</a:t>
            </a:r>
          </a:p>
          <a:p>
            <a:r>
              <a:rPr lang="en-US" dirty="0"/>
              <a:t>Theta waves (4-8 hertz) during light sleep. </a:t>
            </a:r>
          </a:p>
          <a:p>
            <a:r>
              <a:rPr lang="en-US" dirty="0"/>
              <a:t>Alpha waves – (8-12 hertz) occur in conscious relaxing such as meditation </a:t>
            </a:r>
          </a:p>
          <a:p>
            <a:r>
              <a:rPr lang="en-US" dirty="0"/>
              <a:t>Beta waves – (13-14 hertz) occur during conscious activity, used for concentration and focus and executive function. </a:t>
            </a:r>
          </a:p>
          <a:p>
            <a:r>
              <a:rPr lang="en-US" dirty="0"/>
              <a:t>Gamma waves- (up to 140 hertz) highest frequency. Tell us how new connections are made in the brain.</a:t>
            </a:r>
          </a:p>
          <a:p>
            <a:r>
              <a:rPr lang="en-US" dirty="0"/>
              <a:t>Alpha waves for a split second before switching to gamma waves.</a:t>
            </a:r>
          </a:p>
        </p:txBody>
      </p:sp>
    </p:spTree>
    <p:extLst>
      <p:ext uri="{BB962C8B-B14F-4D97-AF65-F5344CB8AC3E}">
        <p14:creationId xmlns:p14="http://schemas.microsoft.com/office/powerpoint/2010/main" val="29316921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D6268-1F41-74E1-F75C-475D7C88F436}"/>
              </a:ext>
            </a:extLst>
          </p:cNvPr>
          <p:cNvSpPr>
            <a:spLocks noGrp="1"/>
          </p:cNvSpPr>
          <p:nvPr>
            <p:ph type="title"/>
          </p:nvPr>
        </p:nvSpPr>
        <p:spPr/>
        <p:txBody>
          <a:bodyPr/>
          <a:lstStyle/>
          <a:p>
            <a:r>
              <a:rPr lang="en-US" dirty="0" err="1"/>
              <a:t>Brainbanks</a:t>
            </a:r>
            <a:r>
              <a:rPr lang="en-US" dirty="0"/>
              <a:t>		 </a:t>
            </a:r>
          </a:p>
        </p:txBody>
      </p:sp>
      <p:sp>
        <p:nvSpPr>
          <p:cNvPr id="3" name="Content Placeholder 2">
            <a:extLst>
              <a:ext uri="{FF2B5EF4-FFF2-40B4-BE49-F238E27FC236}">
                <a16:creationId xmlns:a16="http://schemas.microsoft.com/office/drawing/2014/main" id="{E88D657A-DFC3-2F3D-49D1-6A49D64C60F0}"/>
              </a:ext>
            </a:extLst>
          </p:cNvPr>
          <p:cNvSpPr>
            <a:spLocks noGrp="1"/>
          </p:cNvSpPr>
          <p:nvPr>
            <p:ph idx="1"/>
          </p:nvPr>
        </p:nvSpPr>
        <p:spPr/>
        <p:txBody>
          <a:bodyPr/>
          <a:lstStyle/>
          <a:p>
            <a:r>
              <a:rPr lang="en-US" dirty="0"/>
              <a:t>Collect and store ideas in a container. </a:t>
            </a:r>
          </a:p>
          <a:p>
            <a:r>
              <a:rPr lang="en-US" dirty="0"/>
              <a:t>Interesting ads, quotations, designs, ideas, questions, cartoons, pictures, doodles, words that might trigger ideas by association.</a:t>
            </a:r>
          </a:p>
          <a:p>
            <a:r>
              <a:rPr lang="en-US" dirty="0"/>
              <a:t>When looking for new ideas, shake up the container and pull out one or two items at random to see if they can trigger a thought that might lead to a new idea.</a:t>
            </a:r>
          </a:p>
        </p:txBody>
      </p:sp>
    </p:spTree>
    <p:extLst>
      <p:ext uri="{BB962C8B-B14F-4D97-AF65-F5344CB8AC3E}">
        <p14:creationId xmlns:p14="http://schemas.microsoft.com/office/powerpoint/2010/main" val="32398271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1EF02-5E7E-69F0-30C2-6C48A72695C7}"/>
              </a:ext>
            </a:extLst>
          </p:cNvPr>
          <p:cNvSpPr>
            <a:spLocks noGrp="1"/>
          </p:cNvSpPr>
          <p:nvPr>
            <p:ph type="title"/>
          </p:nvPr>
        </p:nvSpPr>
        <p:spPr/>
        <p:txBody>
          <a:bodyPr/>
          <a:lstStyle/>
          <a:p>
            <a:r>
              <a:rPr lang="en-US" dirty="0"/>
              <a:t>Changing the Context</a:t>
            </a:r>
          </a:p>
        </p:txBody>
      </p:sp>
      <p:sp>
        <p:nvSpPr>
          <p:cNvPr id="3" name="Content Placeholder 2">
            <a:extLst>
              <a:ext uri="{FF2B5EF4-FFF2-40B4-BE49-F238E27FC236}">
                <a16:creationId xmlns:a16="http://schemas.microsoft.com/office/drawing/2014/main" id="{5768437B-4AF5-EEAF-1592-9393276E0CB5}"/>
              </a:ext>
            </a:extLst>
          </p:cNvPr>
          <p:cNvSpPr>
            <a:spLocks noGrp="1"/>
          </p:cNvSpPr>
          <p:nvPr>
            <p:ph idx="1"/>
          </p:nvPr>
        </p:nvSpPr>
        <p:spPr/>
        <p:txBody>
          <a:bodyPr/>
          <a:lstStyle/>
          <a:p>
            <a:r>
              <a:rPr lang="en-US" dirty="0"/>
              <a:t>The context in which something is placed changes the way it appears.</a:t>
            </a:r>
          </a:p>
          <a:p>
            <a:r>
              <a:rPr lang="en-US" dirty="0"/>
              <a:t>Changing the context helps stimulate new ideas.</a:t>
            </a:r>
          </a:p>
        </p:txBody>
      </p:sp>
    </p:spTree>
    <p:extLst>
      <p:ext uri="{BB962C8B-B14F-4D97-AF65-F5344CB8AC3E}">
        <p14:creationId xmlns:p14="http://schemas.microsoft.com/office/powerpoint/2010/main" val="367407533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249DD-CEE1-411B-866E-322BD0163AB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6647468-47EA-E986-7A9E-C382D019A951}"/>
              </a:ext>
            </a:extLst>
          </p:cNvPr>
          <p:cNvSpPr>
            <a:spLocks noGrp="1"/>
          </p:cNvSpPr>
          <p:nvPr>
            <p:ph idx="1"/>
          </p:nvPr>
        </p:nvSpPr>
        <p:spPr/>
        <p:txBody>
          <a:bodyPr>
            <a:normAutofit lnSpcReduction="10000"/>
          </a:bodyPr>
          <a:lstStyle/>
          <a:p>
            <a:r>
              <a:rPr lang="en-US" b="0" i="0" dirty="0">
                <a:solidFill>
                  <a:srgbClr val="444444"/>
                </a:solidFill>
                <a:effectLst/>
                <a:latin typeface="Tinos"/>
              </a:rPr>
              <a:t>Morning Pages are three pages of longhand, stream of consciousness writing,</a:t>
            </a:r>
            <a:br>
              <a:rPr lang="en-US" dirty="0"/>
            </a:br>
            <a:r>
              <a:rPr lang="en-US" b="0" i="0" dirty="0">
                <a:solidFill>
                  <a:srgbClr val="444444"/>
                </a:solidFill>
                <a:effectLst/>
                <a:latin typeface="Tinos"/>
              </a:rPr>
              <a:t>done first thing in the morning. *There is no wrong way to do Morning Pages*–</a:t>
            </a:r>
            <a:br>
              <a:rPr lang="en-US" dirty="0"/>
            </a:br>
            <a:r>
              <a:rPr lang="en-US" b="0" i="0" dirty="0">
                <a:solidFill>
                  <a:srgbClr val="444444"/>
                </a:solidFill>
                <a:effectLst/>
                <a:latin typeface="Tinos"/>
              </a:rPr>
              <a:t>they are not high art. They are not even “writing.” They are about</a:t>
            </a:r>
            <a:br>
              <a:rPr lang="en-US" dirty="0"/>
            </a:br>
            <a:r>
              <a:rPr lang="en-US" b="0" i="0" dirty="0">
                <a:solidFill>
                  <a:srgbClr val="444444"/>
                </a:solidFill>
                <a:effectLst/>
                <a:latin typeface="Tinos"/>
              </a:rPr>
              <a:t>anything and everything that crosses your mind– and they are for your eyes</a:t>
            </a:r>
            <a:br>
              <a:rPr lang="en-US" dirty="0"/>
            </a:br>
            <a:r>
              <a:rPr lang="en-US" b="0" i="0" dirty="0">
                <a:solidFill>
                  <a:srgbClr val="444444"/>
                </a:solidFill>
                <a:effectLst/>
                <a:latin typeface="Tinos"/>
              </a:rPr>
              <a:t>only. Morning Pages provoke, clarify, comfort, cajole, prioritize and</a:t>
            </a:r>
            <a:br>
              <a:rPr lang="en-US" dirty="0"/>
            </a:br>
            <a:r>
              <a:rPr lang="en-US" b="0" i="0" dirty="0">
                <a:solidFill>
                  <a:srgbClr val="444444"/>
                </a:solidFill>
                <a:effectLst/>
                <a:latin typeface="Tinos"/>
              </a:rPr>
              <a:t>synchronize the day at hand. Do not over-think Morning Pages: just put</a:t>
            </a:r>
            <a:br>
              <a:rPr lang="en-US" dirty="0"/>
            </a:br>
            <a:r>
              <a:rPr lang="en-US" b="0" i="0" dirty="0">
                <a:solidFill>
                  <a:srgbClr val="444444"/>
                </a:solidFill>
                <a:effectLst/>
                <a:latin typeface="Tinos"/>
              </a:rPr>
              <a:t>three pages of anything on the page...and then do three more pages tomorrow.</a:t>
            </a:r>
            <a:endParaRPr lang="en-US" dirty="0"/>
          </a:p>
        </p:txBody>
      </p:sp>
    </p:spTree>
    <p:extLst>
      <p:ext uri="{BB962C8B-B14F-4D97-AF65-F5344CB8AC3E}">
        <p14:creationId xmlns:p14="http://schemas.microsoft.com/office/powerpoint/2010/main" val="17116971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0DF25-142D-B3BE-A03C-77AB068F67D3}"/>
              </a:ext>
            </a:extLst>
          </p:cNvPr>
          <p:cNvSpPr>
            <a:spLocks noGrp="1"/>
          </p:cNvSpPr>
          <p:nvPr>
            <p:ph type="title"/>
          </p:nvPr>
        </p:nvSpPr>
        <p:spPr/>
        <p:txBody>
          <a:bodyPr>
            <a:normAutofit/>
          </a:bodyPr>
          <a:lstStyle/>
          <a:p>
            <a:r>
              <a:rPr lang="en-US" sz="4400" b="1" dirty="0"/>
              <a:t>Spiritual Dimensions of Creativity</a:t>
            </a:r>
          </a:p>
        </p:txBody>
      </p:sp>
      <p:sp>
        <p:nvSpPr>
          <p:cNvPr id="3" name="Content Placeholder 2">
            <a:extLst>
              <a:ext uri="{FF2B5EF4-FFF2-40B4-BE49-F238E27FC236}">
                <a16:creationId xmlns:a16="http://schemas.microsoft.com/office/drawing/2014/main" id="{2DCD3CD0-D6F6-5D69-E7BE-CF100A86D67B}"/>
              </a:ext>
            </a:extLst>
          </p:cNvPr>
          <p:cNvSpPr>
            <a:spLocks noGrp="1"/>
          </p:cNvSpPr>
          <p:nvPr>
            <p:ph idx="1"/>
          </p:nvPr>
        </p:nvSpPr>
        <p:spPr/>
        <p:txBody>
          <a:bodyPr>
            <a:normAutofit/>
          </a:bodyPr>
          <a:lstStyle/>
          <a:p>
            <a:r>
              <a:rPr lang="en-US" sz="2400" spc="5" dirty="0">
                <a:solidFill>
                  <a:srgbClr val="121212"/>
                </a:solidFill>
                <a:effectLst/>
                <a:latin typeface="Calibri" panose="020F0502020204030204" pitchFamily="34" charset="0"/>
                <a:ea typeface="Calibri" panose="020F0502020204030204" pitchFamily="34" charset="0"/>
              </a:rPr>
              <a:t>A way of looking at the world as a place where deeper meanings lay beneath the surface.</a:t>
            </a:r>
          </a:p>
          <a:p>
            <a:r>
              <a:rPr lang="en-US" sz="2400" spc="5" dirty="0">
                <a:solidFill>
                  <a:srgbClr val="121212"/>
                </a:solidFill>
                <a:latin typeface="Calibri" panose="020F0502020204030204" pitchFamily="34" charset="0"/>
              </a:rPr>
              <a:t>“The things we believe carry a charge whether they can be proven or not” (Rubin, p. 32).</a:t>
            </a:r>
          </a:p>
          <a:p>
            <a:r>
              <a:rPr lang="en-US" sz="2400" spc="5" dirty="0">
                <a:solidFill>
                  <a:srgbClr val="121212"/>
                </a:solidFill>
                <a:latin typeface="Calibri" panose="020F0502020204030204" pitchFamily="34" charset="0"/>
              </a:rPr>
              <a:t>“Faith allows you to trust the direction without needing to understand it” (Rubin, p. 32).</a:t>
            </a:r>
          </a:p>
          <a:p>
            <a:r>
              <a:rPr lang="en-US" sz="2400" spc="5" dirty="0">
                <a:solidFill>
                  <a:srgbClr val="121212"/>
                </a:solidFill>
                <a:latin typeface="Calibri" panose="020F0502020204030204" pitchFamily="34" charset="0"/>
              </a:rPr>
              <a:t>Sense of connection. </a:t>
            </a:r>
            <a:endParaRPr lang="en-US" sz="2400" dirty="0"/>
          </a:p>
        </p:txBody>
      </p:sp>
    </p:spTree>
    <p:extLst>
      <p:ext uri="{BB962C8B-B14F-4D97-AF65-F5344CB8AC3E}">
        <p14:creationId xmlns:p14="http://schemas.microsoft.com/office/powerpoint/2010/main" val="3838077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31A42-B0FE-0362-6754-C72836C09B52}"/>
              </a:ext>
            </a:extLst>
          </p:cNvPr>
          <p:cNvSpPr>
            <a:spLocks noGrp="1"/>
          </p:cNvSpPr>
          <p:nvPr>
            <p:ph type="title"/>
          </p:nvPr>
        </p:nvSpPr>
        <p:spPr/>
        <p:txBody>
          <a:bodyPr/>
          <a:lstStyle/>
          <a:p>
            <a:r>
              <a:rPr lang="en-US" dirty="0"/>
              <a:t>Crossbreeding</a:t>
            </a:r>
          </a:p>
        </p:txBody>
      </p:sp>
      <p:sp>
        <p:nvSpPr>
          <p:cNvPr id="3" name="Content Placeholder 2">
            <a:extLst>
              <a:ext uri="{FF2B5EF4-FFF2-40B4-BE49-F238E27FC236}">
                <a16:creationId xmlns:a16="http://schemas.microsoft.com/office/drawing/2014/main" id="{8C01D39E-5728-D094-2525-A6096F2B6C3D}"/>
              </a:ext>
            </a:extLst>
          </p:cNvPr>
          <p:cNvSpPr>
            <a:spLocks noGrp="1"/>
          </p:cNvSpPr>
          <p:nvPr>
            <p:ph idx="1"/>
          </p:nvPr>
        </p:nvSpPr>
        <p:spPr/>
        <p:txBody>
          <a:bodyPr>
            <a:normAutofit fontScale="92500" lnSpcReduction="20000"/>
          </a:bodyPr>
          <a:lstStyle/>
          <a:p>
            <a:r>
              <a:rPr lang="en-US" dirty="0"/>
              <a:t>Example: Key chain plant  </a:t>
            </a:r>
          </a:p>
          <a:p>
            <a:endParaRPr lang="en-US" dirty="0"/>
          </a:p>
          <a:p>
            <a:endParaRPr lang="en-US" dirty="0"/>
          </a:p>
          <a:p>
            <a:endParaRPr lang="en-US" dirty="0"/>
          </a:p>
          <a:p>
            <a:endParaRPr lang="en-US" dirty="0"/>
          </a:p>
          <a:p>
            <a:r>
              <a:rPr lang="en-US" dirty="0"/>
              <a:t>Slips of paper with random names of plants, objects, animals, business-related objects.</a:t>
            </a:r>
          </a:p>
          <a:p>
            <a:r>
              <a:rPr lang="en-US" dirty="0"/>
              <a:t>Ask group what the hybrid looks like and have the provide a detailed description. </a:t>
            </a:r>
          </a:p>
        </p:txBody>
      </p:sp>
      <p:pic>
        <p:nvPicPr>
          <p:cNvPr id="5" name="Picture 4">
            <a:extLst>
              <a:ext uri="{FF2B5EF4-FFF2-40B4-BE49-F238E27FC236}">
                <a16:creationId xmlns:a16="http://schemas.microsoft.com/office/drawing/2014/main" id="{F9A017BE-0EBC-A064-8CA1-92B165DE5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9323" y="1054644"/>
            <a:ext cx="1957825" cy="3018081"/>
          </a:xfrm>
          <a:prstGeom prst="rect">
            <a:avLst/>
          </a:prstGeom>
        </p:spPr>
      </p:pic>
    </p:spTree>
    <p:extLst>
      <p:ext uri="{BB962C8B-B14F-4D97-AF65-F5344CB8AC3E}">
        <p14:creationId xmlns:p14="http://schemas.microsoft.com/office/powerpoint/2010/main" val="54923578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DBCB7-5E14-A647-D70F-BAEB51D1BF95}"/>
              </a:ext>
            </a:extLst>
          </p:cNvPr>
          <p:cNvSpPr>
            <a:spLocks noGrp="1"/>
          </p:cNvSpPr>
          <p:nvPr>
            <p:ph type="title"/>
          </p:nvPr>
        </p:nvSpPr>
        <p:spPr/>
        <p:txBody>
          <a:bodyPr/>
          <a:lstStyle/>
          <a:p>
            <a:r>
              <a:rPr lang="en-US" dirty="0"/>
              <a:t>Work from Children’s Drawings</a:t>
            </a:r>
          </a:p>
        </p:txBody>
      </p:sp>
      <p:sp>
        <p:nvSpPr>
          <p:cNvPr id="3" name="Content Placeholder 2">
            <a:extLst>
              <a:ext uri="{FF2B5EF4-FFF2-40B4-BE49-F238E27FC236}">
                <a16:creationId xmlns:a16="http://schemas.microsoft.com/office/drawing/2014/main" id="{D14DDD58-61AA-03B8-9F65-F5FB5F79997E}"/>
              </a:ext>
            </a:extLst>
          </p:cNvPr>
          <p:cNvSpPr>
            <a:spLocks noGrp="1"/>
          </p:cNvSpPr>
          <p:nvPr>
            <p:ph idx="1"/>
          </p:nvPr>
        </p:nvSpPr>
        <p:spPr/>
        <p:txBody>
          <a:bodyPr/>
          <a:lstStyle/>
          <a:p>
            <a:r>
              <a:rPr lang="en-US" dirty="0"/>
              <a:t>J. M. W. Turner.</a:t>
            </a:r>
          </a:p>
          <a:p>
            <a:r>
              <a:rPr lang="en-US" dirty="0"/>
              <a:t>Had children make drawings from watercolors and paper. </a:t>
            </a:r>
          </a:p>
          <a:p>
            <a:r>
              <a:rPr lang="en-US" dirty="0"/>
              <a:t>Sometimes he’d suggest a general theme, sometimes not. </a:t>
            </a:r>
          </a:p>
          <a:p>
            <a:r>
              <a:rPr lang="en-US" dirty="0"/>
              <a:t>Would use drawings to stimulate his own imagination. </a:t>
            </a:r>
          </a:p>
        </p:txBody>
      </p:sp>
    </p:spTree>
    <p:extLst>
      <p:ext uri="{BB962C8B-B14F-4D97-AF65-F5344CB8AC3E}">
        <p14:creationId xmlns:p14="http://schemas.microsoft.com/office/powerpoint/2010/main" val="133082569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81695-7C38-0235-4E99-F4BC50716BE5}"/>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2369ABF-92DC-2B3A-E465-BA46ACE9A216}"/>
              </a:ext>
            </a:extLst>
          </p:cNvPr>
          <p:cNvSpPr>
            <a:spLocks noGrp="1"/>
          </p:cNvSpPr>
          <p:nvPr>
            <p:ph idx="1"/>
          </p:nvPr>
        </p:nvSpPr>
        <p:spPr/>
        <p:txBody>
          <a:bodyPr>
            <a:normAutofit fontScale="92500" lnSpcReduction="20000"/>
          </a:bodyPr>
          <a:lstStyle/>
          <a:p>
            <a:r>
              <a:rPr lang="en-US" dirty="0"/>
              <a:t>There is the life we are given, and then there’s the life we create (Bain)</a:t>
            </a:r>
          </a:p>
          <a:p>
            <a:r>
              <a:rPr lang="en-US" dirty="0"/>
              <a:t>Carl Jung: Creativity is the expression of a duality of functions: it’s both personal and an expression of our collective unconscious—collective human experiences; archetypes. </a:t>
            </a:r>
          </a:p>
          <a:p>
            <a:r>
              <a:rPr lang="en-US" dirty="0"/>
              <a:t>Maslow: Creativity at top of hierarchy within self-actualization.</a:t>
            </a:r>
          </a:p>
          <a:p>
            <a:r>
              <a:rPr lang="en-US" dirty="0"/>
              <a:t>Picasso said creativity is an act of destruction: shatters our conditioning, unexamined, beliefs, assumptions, which exposes how much we take for granted. (Conditioning)</a:t>
            </a:r>
          </a:p>
          <a:p>
            <a:r>
              <a:rPr lang="en-US" dirty="0"/>
              <a:t>We draw inside the lines,</a:t>
            </a:r>
          </a:p>
        </p:txBody>
      </p:sp>
    </p:spTree>
    <p:extLst>
      <p:ext uri="{BB962C8B-B14F-4D97-AF65-F5344CB8AC3E}">
        <p14:creationId xmlns:p14="http://schemas.microsoft.com/office/powerpoint/2010/main" val="19998094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docProps/app.xml><?xml version="1.0" encoding="utf-8"?>
<Properties xmlns="http://schemas.openxmlformats.org/officeDocument/2006/extended-properties" xmlns:vt="http://schemas.openxmlformats.org/officeDocument/2006/docPropsVTypes">
  <Template>Parallax</Template>
  <TotalTime>129541</TotalTime>
  <Words>6115</Words>
  <Application>Microsoft Office PowerPoint</Application>
  <PresentationFormat>Widescreen</PresentationFormat>
  <Paragraphs>539</Paragraphs>
  <Slides>106</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106</vt:i4>
      </vt:variant>
    </vt:vector>
  </HeadingPairs>
  <TitlesOfParts>
    <vt:vector size="117" baseType="lpstr">
      <vt:lpstr>__Amiri_3994c3</vt:lpstr>
      <vt:lpstr>__Amiri_f9b55b</vt:lpstr>
      <vt:lpstr>Arial</vt:lpstr>
      <vt:lpstr>Calibri</vt:lpstr>
      <vt:lpstr>CG Times</vt:lpstr>
      <vt:lpstr>Corbel</vt:lpstr>
      <vt:lpstr>Google Sans</vt:lpstr>
      <vt:lpstr>Helvetica Neue</vt:lpstr>
      <vt:lpstr>Times New Roman</vt:lpstr>
      <vt:lpstr>Tinos</vt:lpstr>
      <vt:lpstr>Parallax</vt:lpstr>
      <vt:lpstr>Tapping the Well of Creativity</vt:lpstr>
      <vt:lpstr>A Brief History of Thoughts  about Creativity</vt:lpstr>
      <vt:lpstr>The Greeks</vt:lpstr>
      <vt:lpstr>The Greeks</vt:lpstr>
      <vt:lpstr>The Greeks</vt:lpstr>
      <vt:lpstr>PowerPoint Presentation</vt:lpstr>
      <vt:lpstr>Middle Ages</vt:lpstr>
      <vt:lpstr>The Renaissance</vt:lpstr>
      <vt:lpstr>Modern Times</vt:lpstr>
      <vt:lpstr>Modern Times</vt:lpstr>
      <vt:lpstr>Modern Times: Psychology</vt:lpstr>
      <vt:lpstr>Modern Times: Management</vt:lpstr>
      <vt:lpstr>Modern Times: Psychology</vt:lpstr>
      <vt:lpstr>Modern Times: Psychology</vt:lpstr>
      <vt:lpstr>PowerPoint Presentation</vt:lpstr>
      <vt:lpstr>What Is Creativity?</vt:lpstr>
      <vt:lpstr>Creativity Is…</vt:lpstr>
      <vt:lpstr>Creativity Is…</vt:lpstr>
      <vt:lpstr>Creativity Is…</vt:lpstr>
      <vt:lpstr>Creativity Is…</vt:lpstr>
      <vt:lpstr>Creativity Is…</vt:lpstr>
      <vt:lpstr>Words Associated with Creativity</vt:lpstr>
      <vt:lpstr>We All Are Creative</vt:lpstr>
      <vt:lpstr>PowerPoint Presentation</vt:lpstr>
      <vt:lpstr>Tapping into Creativity</vt:lpstr>
      <vt:lpstr>Benefits of Creative Self-Expression</vt:lpstr>
      <vt:lpstr>Awareness</vt:lpstr>
      <vt:lpstr>Spain, About 10,000 Years Ago</vt:lpstr>
      <vt:lpstr>Australia (25,000 years ago)</vt:lpstr>
      <vt:lpstr>France 30,000 Years Ago</vt:lpstr>
      <vt:lpstr>Patagonia, Argentina 9,000 Years Ago</vt:lpstr>
      <vt:lpstr>Assignment</vt:lpstr>
      <vt:lpstr>Contender for Oldest 40,000-45,000 Years Ago Indonesian Island of Sulawesi</vt:lpstr>
      <vt:lpstr>Six Blind Men and the Elephant</vt:lpstr>
      <vt:lpstr>Six Blind Men and the Elephant</vt:lpstr>
      <vt:lpstr>Why Do We Create?</vt:lpstr>
      <vt:lpstr>Shifting Focus</vt:lpstr>
      <vt:lpstr>Inspiration</vt:lpstr>
      <vt:lpstr>Getting Inspired!</vt:lpstr>
      <vt:lpstr>PowerPoint Presentation</vt:lpstr>
      <vt:lpstr>PowerPoint Presentation</vt:lpstr>
      <vt:lpstr>PowerPoint Presentation</vt:lpstr>
      <vt:lpstr>PowerPoint Presentation</vt:lpstr>
      <vt:lpstr>PowerPoint Presentation</vt:lpstr>
      <vt:lpstr>Creativity Neurotransmitters</vt:lpstr>
      <vt:lpstr>Poetry</vt:lpstr>
      <vt:lpstr>Brain Science and Creativity</vt:lpstr>
      <vt:lpstr>Current Scientific Research on the Brain and Creativity  </vt:lpstr>
      <vt:lpstr>Executive Function</vt:lpstr>
      <vt:lpstr>Default Mode Network </vt:lpstr>
      <vt:lpstr>EF, DMN, and Creativity</vt:lpstr>
      <vt:lpstr>“Aha” Moments</vt:lpstr>
      <vt:lpstr>The Right Hemisphere of the Brain</vt:lpstr>
      <vt:lpstr>Getting Inspired 2.0</vt:lpstr>
      <vt:lpstr>Moment of Inspiration</vt:lpstr>
      <vt:lpstr>Creativity-Supporting Habits</vt:lpstr>
      <vt:lpstr>Characteristics of Creative People</vt:lpstr>
      <vt:lpstr>Thoughts and Habits Not Conducive to Creative Work</vt:lpstr>
      <vt:lpstr>Thoughts and Habits Not Conducive to Creative Work</vt:lpstr>
      <vt:lpstr>Rules</vt:lpstr>
      <vt:lpstr>PowerPoint Presentation</vt:lpstr>
      <vt:lpstr>PowerPoint Presentation</vt:lpstr>
      <vt:lpstr>PowerPoint Presentation</vt:lpstr>
      <vt:lpstr>Getting Beyond Blocks</vt:lpstr>
      <vt:lpstr>Gathering and Planting Seeds (Rubin)</vt:lpstr>
      <vt:lpstr>Experimentation Phase</vt:lpstr>
      <vt:lpstr>Craft Phase</vt:lpstr>
      <vt:lpstr>Wanting to outperform another artist or make a work better than theirs rarely results in true greatness. “Comparison is the thief of joy”- Theodore Roosevelt</vt:lpstr>
      <vt:lpstr>“Great art is an invitation, calling to creators everywhere to strive for still higher and deeper depths” (Rubin, p. 239). </vt:lpstr>
      <vt:lpstr>“The goal of art isn’t perfection. The goal is to share who we are. And how we see the world” (Rubin, p. 177).</vt:lpstr>
      <vt:lpstr>“When making art, we create a mirror in which someone may see their own hidden reflection” (Rubin, p. 178). </vt:lpstr>
      <vt:lpstr>Sometimes our work shows a point of view that, at the time, we don’t understand.</vt:lpstr>
      <vt:lpstr>“Can great art come from conformity? And what is the purpose of being an artist if we deny our unique personal point of view?” (Rubin, p. 180)</vt:lpstr>
      <vt:lpstr>Where do you create? Where do you feel most creative?</vt:lpstr>
      <vt:lpstr>PowerPoint Presentation</vt:lpstr>
      <vt:lpstr>Antenna</vt:lpstr>
      <vt:lpstr>PowerPoint Presentation</vt:lpstr>
      <vt:lpstr>Intuition: The “Uncommon Sense”</vt:lpstr>
      <vt:lpstr>PowerPoint Presentation</vt:lpstr>
      <vt:lpstr>Exercise: Obstruction</vt:lpstr>
      <vt:lpstr>Capturing Idea Birds</vt:lpstr>
      <vt:lpstr>PowerPoint Presentation</vt:lpstr>
      <vt:lpstr>PowerPoint Presentation</vt:lpstr>
      <vt:lpstr>PowerPoint Presentation</vt:lpstr>
      <vt:lpstr>PowerPoint Presentation</vt:lpstr>
      <vt:lpstr>Source</vt:lpstr>
      <vt:lpstr>Synesthete</vt:lpstr>
      <vt:lpstr>Boredom and Creativity</vt:lpstr>
      <vt:lpstr>The Brain and Creativity</vt:lpstr>
      <vt:lpstr>Clues</vt:lpstr>
      <vt:lpstr>PowerPoint Presentation</vt:lpstr>
      <vt:lpstr>“Aha” Moment</vt:lpstr>
      <vt:lpstr>Brainbanks   </vt:lpstr>
      <vt:lpstr>Changing the Context</vt:lpstr>
      <vt:lpstr>PowerPoint Presentation</vt:lpstr>
      <vt:lpstr>Spiritual Dimensions of Creativity</vt:lpstr>
      <vt:lpstr>Crossbreeding</vt:lpstr>
      <vt:lpstr>Work from Children’s Drawings</vt:lpstr>
      <vt:lpstr>PowerPoint Presentation</vt:lpstr>
      <vt:lpstr>Some Final Thoughts</vt:lpstr>
      <vt:lpstr>Perceptual Illusions</vt:lpstr>
      <vt:lpstr>Centering a Challenge </vt:lpstr>
      <vt:lpstr>Paradox (Bain)</vt:lpstr>
      <vt:lpstr>Scamper</vt:lpstr>
      <vt:lpstr>Wearing</vt:lpstr>
      <vt:lpstr>“Aha” Moments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Creativity</dc:title>
  <dc:creator>Donna Van Dusen</dc:creator>
  <cp:lastModifiedBy>Donna Van Dusen</cp:lastModifiedBy>
  <cp:revision>135</cp:revision>
  <cp:lastPrinted>2024-10-21T17:41:48Z</cp:lastPrinted>
  <dcterms:created xsi:type="dcterms:W3CDTF">2023-11-17T21:21:54Z</dcterms:created>
  <dcterms:modified xsi:type="dcterms:W3CDTF">2024-10-21T18:09:31Z</dcterms:modified>
</cp:coreProperties>
</file>