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75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7" autoAdjust="0"/>
    <p:restoredTop sz="94660"/>
  </p:normalViewPr>
  <p:slideViewPr>
    <p:cSldViewPr snapToGrid="0">
      <p:cViewPr>
        <p:scale>
          <a:sx n="49" d="100"/>
          <a:sy n="49" d="100"/>
        </p:scale>
        <p:origin x="288" y="248"/>
      </p:cViewPr>
      <p:guideLst>
        <p:guide orient="horz" pos="10368"/>
        <p:guide pos="13824"/>
      </p:guideLst>
    </p:cSldViewPr>
  </p:slideViewPr>
  <p:notesTextViewPr>
    <p:cViewPr>
      <p:scale>
        <a:sx n="3" d="2"/>
        <a:sy n="3" d="2"/>
      </p:scale>
      <p:origin x="0" y="0"/>
    </p:cViewPr>
  </p:notesTextViewPr>
  <p:notesViewPr>
    <p:cSldViewPr snapToGrid="0" showGuides="1">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4/24/18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4/24/18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5" name="Rectangle 44"/>
          <p:cNvSpPr/>
          <p:nvPr/>
        </p:nvSpPr>
        <p:spPr>
          <a:xfrm>
            <a:off x="685800" y="14798040"/>
            <a:ext cx="457200" cy="9144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85800" y="23301960"/>
            <a:ext cx="457200" cy="9144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101"/>
          <p:cNvSpPr>
            <a:spLocks noChangeArrowheads="1"/>
          </p:cNvSpPr>
          <p:nvPr userDrawn="1"/>
        </p:nvSpPr>
        <p:spPr bwMode="auto">
          <a:xfrm>
            <a:off x="1" y="32004000"/>
            <a:ext cx="43891200" cy="914400"/>
          </a:xfrm>
          <a:prstGeom prst="rect">
            <a:avLst/>
          </a:prstGeom>
          <a:solidFill>
            <a:schemeClr val="accent2">
              <a:lumMod val="60000"/>
              <a:lumOff val="40000"/>
            </a:schemeClr>
          </a:solidFill>
          <a:ln>
            <a:noFill/>
          </a:ln>
          <a:effectLst/>
        </p:spPr>
        <p:txBody>
          <a:bodyPr wrap="none" anchor="ctr"/>
          <a:lstStyle/>
          <a:p>
            <a:r>
              <a:rPr lang="en-US" dirty="0" smtClean="0"/>
              <a:t>`</a:t>
            </a:r>
            <a:endParaRPr lang="en-US" dirty="0"/>
          </a:p>
        </p:txBody>
      </p:sp>
      <p:sp>
        <p:nvSpPr>
          <p:cNvPr id="59" name="Line 112"/>
          <p:cNvSpPr>
            <a:spLocks noChangeShapeType="1"/>
          </p:cNvSpPr>
          <p:nvPr userDrawn="1"/>
        </p:nvSpPr>
        <p:spPr bwMode="white">
          <a:xfrm>
            <a:off x="0" y="32004000"/>
            <a:ext cx="43891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Rectangle 42"/>
          <p:cNvSpPr/>
          <p:nvPr userDrawn="1"/>
        </p:nvSpPr>
        <p:spPr bwMode="white">
          <a:xfrm>
            <a:off x="29591222"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bwMode="white">
          <a:xfrm>
            <a:off x="15363158"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bwMode="white">
          <a:xfrm>
            <a:off x="1116805"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85800" y="6172200"/>
            <a:ext cx="4572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01"/>
          <p:cNvSpPr>
            <a:spLocks noChangeArrowheads="1"/>
          </p:cNvSpPr>
          <p:nvPr userDrawn="1"/>
        </p:nvSpPr>
        <p:spPr bwMode="auto">
          <a:xfrm>
            <a:off x="1143001" y="3886200"/>
            <a:ext cx="42748200" cy="1600200"/>
          </a:xfrm>
          <a:prstGeom prst="rect">
            <a:avLst/>
          </a:prstGeom>
          <a:solidFill>
            <a:schemeClr val="accent2">
              <a:lumMod val="20000"/>
              <a:lumOff val="80000"/>
            </a:schemeClr>
          </a:solidFill>
          <a:ln>
            <a:noFill/>
          </a:ln>
          <a:effectLst/>
        </p:spPr>
        <p:txBody>
          <a:bodyPr wrap="none" anchor="ctr"/>
          <a:lstStyle/>
          <a:p>
            <a:endParaRPr lang="en-US"/>
          </a:p>
        </p:txBody>
      </p:sp>
      <p:sp>
        <p:nvSpPr>
          <p:cNvPr id="6" name="Title 5"/>
          <p:cNvSpPr>
            <a:spLocks noGrp="1"/>
          </p:cNvSpPr>
          <p:nvPr userDrawn="1">
            <p:ph type="title"/>
          </p:nvPr>
        </p:nvSpPr>
        <p:spPr/>
        <p:txBody>
          <a:bodyPr/>
          <a:lstStyle/>
          <a:p>
            <a:r>
              <a:rPr lang="en-US" smtClean="0"/>
              <a:t>Click to edit Master title style</a:t>
            </a:r>
            <a:endParaRPr lang="en-US"/>
          </a:p>
        </p:txBody>
      </p:sp>
      <p:sp>
        <p:nvSpPr>
          <p:cNvPr id="31" name="Text Placeholder 6"/>
          <p:cNvSpPr>
            <a:spLocks noGrp="1"/>
          </p:cNvSpPr>
          <p:nvPr userDrawn="1">
            <p:ph type="body" sz="quarter" idx="36"/>
          </p:nvPr>
        </p:nvSpPr>
        <p:spPr bwMode="auto">
          <a:xfrm>
            <a:off x="2209800" y="4083469"/>
            <a:ext cx="35661600" cy="1276992"/>
          </a:xfrm>
        </p:spPr>
        <p:txBody>
          <a:bodyPr anchor="ctr">
            <a:noAutofit/>
          </a:bodyPr>
          <a:lstStyle>
            <a:lvl1pPr marL="0" indent="0">
              <a:spcBef>
                <a:spcPts val="0"/>
              </a:spcBef>
              <a:buNone/>
              <a:defRPr sz="2400">
                <a:solidFill>
                  <a:schemeClr val="tx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Click to edit Master text styles</a:t>
            </a:r>
          </a:p>
        </p:txBody>
      </p:sp>
      <p:sp>
        <p:nvSpPr>
          <p:cNvPr id="7" name="Text Placeholder 6"/>
          <p:cNvSpPr>
            <a:spLocks noGrp="1"/>
          </p:cNvSpPr>
          <p:nvPr userDrawn="1">
            <p:ph type="body" sz="quarter" idx="13" hasCustomPrompt="1"/>
          </p:nvPr>
        </p:nvSpPr>
        <p:spPr>
          <a:xfrm>
            <a:off x="1170431" y="6172200"/>
            <a:ext cx="13044367" cy="914400"/>
          </a:xfrm>
          <a:prstGeom prst="rect">
            <a:avLst/>
          </a:prstGeom>
          <a:solidFill>
            <a:schemeClr val="tx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9" name="Content Placeholder 17"/>
          <p:cNvSpPr>
            <a:spLocks noGrp="1"/>
          </p:cNvSpPr>
          <p:nvPr userDrawn="1">
            <p:ph sz="quarter" idx="24" hasCustomPrompt="1"/>
          </p:nvPr>
        </p:nvSpPr>
        <p:spPr>
          <a:xfrm>
            <a:off x="1174552" y="7086600"/>
            <a:ext cx="13048488" cy="684082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1" name="Text Placeholder 6"/>
          <p:cNvSpPr>
            <a:spLocks noGrp="1"/>
          </p:cNvSpPr>
          <p:nvPr userDrawn="1">
            <p:ph type="body" sz="quarter" idx="17" hasCustomPrompt="1"/>
          </p:nvPr>
        </p:nvSpPr>
        <p:spPr>
          <a:xfrm>
            <a:off x="1170431" y="14798040"/>
            <a:ext cx="13048488" cy="914400"/>
          </a:xfrm>
          <a:prstGeom prst="rect">
            <a:avLst/>
          </a:prstGeom>
          <a:solidFill>
            <a:schemeClr val="accent5"/>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userDrawn="1">
            <p:ph sz="quarter" idx="25" hasCustomPrompt="1"/>
          </p:nvPr>
        </p:nvSpPr>
        <p:spPr>
          <a:xfrm>
            <a:off x="1174552" y="15712439"/>
            <a:ext cx="13048488" cy="7440169"/>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userDrawn="1">
            <p:ph type="body" sz="quarter" idx="19" hasCustomPrompt="1"/>
          </p:nvPr>
        </p:nvSpPr>
        <p:spPr>
          <a:xfrm>
            <a:off x="1170431" y="23301960"/>
            <a:ext cx="13048488" cy="914400"/>
          </a:xfrm>
          <a:prstGeom prst="rect">
            <a:avLst/>
          </a:prstGeom>
          <a:solidFill>
            <a:schemeClr val="accent2">
              <a:lumMod val="75000"/>
            </a:schemeClr>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userDrawn="1">
            <p:ph sz="quarter" idx="26" hasCustomPrompt="1"/>
          </p:nvPr>
        </p:nvSpPr>
        <p:spPr>
          <a:xfrm>
            <a:off x="1174552" y="24216361"/>
            <a:ext cx="13048488" cy="726338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userDrawn="1">
            <p:ph type="body" sz="quarter" idx="21" hasCustomPrompt="1"/>
          </p:nvPr>
        </p:nvSpPr>
        <p:spPr>
          <a:xfrm>
            <a:off x="15416784" y="6172200"/>
            <a:ext cx="13048488" cy="914400"/>
          </a:xfrm>
          <a:prstGeom prst="rect">
            <a:avLst/>
          </a:prstGeom>
          <a:solidFill>
            <a:schemeClr val="accent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userDrawn="1">
            <p:ph sz="quarter" idx="27" hasCustomPrompt="1"/>
          </p:nvPr>
        </p:nvSpPr>
        <p:spPr>
          <a:xfrm>
            <a:off x="15416784" y="7086600"/>
            <a:ext cx="13048488" cy="492612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8" name="Content Placeholder 17"/>
          <p:cNvSpPr>
            <a:spLocks noGrp="1"/>
          </p:cNvSpPr>
          <p:nvPr userDrawn="1">
            <p:ph sz="quarter" idx="23" hasCustomPrompt="1"/>
          </p:nvPr>
        </p:nvSpPr>
        <p:spPr>
          <a:xfrm>
            <a:off x="15416784" y="12456478"/>
            <a:ext cx="13048488" cy="6172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57" name="Content Placeholder 17"/>
          <p:cNvSpPr>
            <a:spLocks noGrp="1"/>
          </p:cNvSpPr>
          <p:nvPr>
            <p:ph sz="quarter" idx="37" hasCustomPrompt="1"/>
          </p:nvPr>
        </p:nvSpPr>
        <p:spPr>
          <a:xfrm>
            <a:off x="15416784" y="19072430"/>
            <a:ext cx="13048488" cy="3918814"/>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4" name="Text Placeholder 6"/>
          <p:cNvSpPr>
            <a:spLocks noGrp="1"/>
          </p:cNvSpPr>
          <p:nvPr userDrawn="1">
            <p:ph type="body" sz="quarter" idx="29" hasCustomPrompt="1"/>
          </p:nvPr>
        </p:nvSpPr>
        <p:spPr>
          <a:xfrm>
            <a:off x="15416784" y="2330196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userDrawn="1">
            <p:ph sz="quarter" idx="30" hasCustomPrompt="1"/>
          </p:nvPr>
        </p:nvSpPr>
        <p:spPr>
          <a:xfrm>
            <a:off x="15416784"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userDrawn="1">
            <p:ph type="body" sz="quarter" idx="31" hasCustomPrompt="1"/>
          </p:nvPr>
        </p:nvSpPr>
        <p:spPr>
          <a:xfrm>
            <a:off x="29644848" y="617220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userDrawn="1">
            <p:ph sz="quarter" idx="32" hasCustomPrompt="1"/>
          </p:nvPr>
        </p:nvSpPr>
        <p:spPr>
          <a:xfrm>
            <a:off x="29644848" y="7086600"/>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userDrawn="1">
            <p:ph sz="quarter" idx="33" hasCustomPrompt="1"/>
          </p:nvPr>
        </p:nvSpPr>
        <p:spPr>
          <a:xfrm>
            <a:off x="29644848" y="15251886"/>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9" name="Text Placeholder 6"/>
          <p:cNvSpPr>
            <a:spLocks noGrp="1"/>
          </p:cNvSpPr>
          <p:nvPr userDrawn="1">
            <p:ph type="body" sz="quarter" idx="34" hasCustomPrompt="1"/>
          </p:nvPr>
        </p:nvSpPr>
        <p:spPr>
          <a:xfrm>
            <a:off x="29644848" y="23301960"/>
            <a:ext cx="13048488" cy="914400"/>
          </a:xfrm>
          <a:prstGeom prst="rect">
            <a:avLst/>
          </a:prstGeom>
          <a:solidFill>
            <a:schemeClr val="accent3"/>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userDrawn="1">
            <p:ph sz="quarter" idx="35" hasCustomPrompt="1"/>
          </p:nvPr>
        </p:nvSpPr>
        <p:spPr>
          <a:xfrm>
            <a:off x="29644848"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smtClean="0">
                <a:solidFill>
                  <a:prstClr val="white">
                    <a:lumMod val="50000"/>
                  </a:prstClr>
                </a:solidFill>
                <a:latin typeface="Calibri Light" panose="020F0302020204030204" pitchFamily="34" charset="0"/>
                <a:cs typeface="Calibri" panose="020F0502020204030204" pitchFamily="34" charset="0"/>
              </a:rPr>
              <a:t>poster </a:t>
            </a:r>
            <a:r>
              <a:rPr sz="6600" dirty="0" smtClean="0">
                <a:solidFill>
                  <a:prstClr val="white">
                    <a:lumMod val="50000"/>
                  </a:prstClr>
                </a:solidFill>
                <a:latin typeface="Calibri Light" panose="020F0302020204030204" pitchFamily="34" charset="0"/>
                <a:cs typeface="Calibri" panose="020F0502020204030204" pitchFamily="34" charset="0"/>
              </a:rPr>
              <a:t>are </a:t>
            </a:r>
            <a:r>
              <a:rPr sz="6600" dirty="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smtClean="0">
                <a:solidFill>
                  <a:prstClr val="white">
                    <a:lumMod val="50000"/>
                  </a:prstClr>
                </a:solidFill>
                <a:latin typeface="Calibri Light" panose="020F0302020204030204" pitchFamily="34" charset="0"/>
                <a:cs typeface="Calibri" panose="020F0502020204030204" pitchFamily="34" charset="0"/>
              </a:rPr>
              <a:t>content</a:t>
            </a:r>
            <a:r>
              <a:rPr sz="6600" dirty="0" smtClean="0">
                <a:solidFill>
                  <a:prstClr val="white">
                    <a:lumMod val="50000"/>
                  </a:prstClr>
                </a:solidFill>
                <a:latin typeface="Calibri Light" panose="020F0302020204030204" pitchFamily="34" charset="0"/>
                <a:cs typeface="Calibri" panose="020F0502020204030204" pitchFamily="34" charset="0"/>
              </a:rPr>
              <a:t> </a:t>
            </a:r>
            <a:r>
              <a:rPr sz="6600" dirty="0">
                <a:solidFill>
                  <a:prstClr val="white">
                    <a:lumMod val="50000"/>
                  </a:prstClr>
                </a:solidFill>
                <a:latin typeface="Calibri Light" panose="020F0302020204030204" pitchFamily="34" charset="0"/>
                <a:cs typeface="Calibri" panose="020F0502020204030204" pitchFamily="34" charset="0"/>
              </a:rPr>
              <a:t>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smtClean="0">
                <a:solidFill>
                  <a:prstClr val="white">
                    <a:lumMod val="50000"/>
                  </a:prstClr>
                </a:solidFill>
                <a:latin typeface="Calibri Light" panose="020F0302020204030204" pitchFamily="34" charset="0"/>
                <a:cs typeface="Calibri" panose="020F0502020204030204" pitchFamily="34" charset="0"/>
              </a:rPr>
              <a:t>right-</a:t>
            </a:r>
            <a:r>
              <a:rPr sz="6600" dirty="0" smtClean="0">
                <a:solidFill>
                  <a:prstClr val="white">
                    <a:lumMod val="50000"/>
                  </a:prstClr>
                </a:solidFill>
                <a:latin typeface="Calibri Light" panose="020F0302020204030204" pitchFamily="34" charset="0"/>
                <a:cs typeface="Calibri" panose="020F0502020204030204" pitchFamily="34" charset="0"/>
              </a:rPr>
              <a:t>click </a:t>
            </a:r>
            <a:r>
              <a:rPr sz="6600" dirty="0">
                <a:solidFill>
                  <a:prstClr val="white">
                    <a:lumMod val="50000"/>
                  </a:prstClr>
                </a:solidFill>
                <a:latin typeface="Calibri Light" panose="020F0302020204030204" pitchFamily="34" charset="0"/>
                <a:cs typeface="Calibri" panose="020F0502020204030204" pitchFamily="34" charset="0"/>
              </a:rPr>
              <a:t>a </a:t>
            </a:r>
            <a:r>
              <a:rPr sz="6600" dirty="0" smtClean="0">
                <a:solidFill>
                  <a:prstClr val="white">
                    <a:lumMod val="50000"/>
                  </a:prstClr>
                </a:solidFill>
                <a:latin typeface="Calibri Light" panose="020F0302020204030204" pitchFamily="34" charset="0"/>
                <a:cs typeface="Calibri" panose="020F0502020204030204" pitchFamily="34" charset="0"/>
              </a:rPr>
              <a:t>picture</a:t>
            </a:r>
            <a:r>
              <a:rPr lang="en-US" sz="6600" dirty="0" smtClean="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smtClean="0">
                <a:solidFill>
                  <a:prstClr val="white">
                    <a:lumMod val="50000"/>
                  </a:prstClr>
                </a:solidFill>
                <a:latin typeface="Calibri Light" panose="020F0302020204030204" pitchFamily="34" charset="0"/>
                <a:cs typeface="Calibri" panose="020F0502020204030204" pitchFamily="34" charset="0"/>
              </a:rPr>
              <a:t>esize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40" name="Line 115"/>
          <p:cNvSpPr>
            <a:spLocks noChangeShapeType="1"/>
          </p:cNvSpPr>
          <p:nvPr/>
        </p:nvSpPr>
        <p:spPr bwMode="white">
          <a:xfrm>
            <a:off x="114300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115"/>
          <p:cNvSpPr>
            <a:spLocks noChangeShapeType="1"/>
          </p:cNvSpPr>
          <p:nvPr/>
        </p:nvSpPr>
        <p:spPr bwMode="white">
          <a:xfrm>
            <a:off x="1143000" y="2330196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Rectangle 48"/>
          <p:cNvSpPr/>
          <p:nvPr userDrawn="1"/>
        </p:nvSpPr>
        <p:spPr>
          <a:xfrm>
            <a:off x="14927686" y="6172200"/>
            <a:ext cx="457200" cy="9144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Line 115"/>
          <p:cNvSpPr>
            <a:spLocks noChangeShapeType="1"/>
          </p:cNvSpPr>
          <p:nvPr userDrawn="1"/>
        </p:nvSpPr>
        <p:spPr bwMode="white">
          <a:xfrm>
            <a:off x="15387315"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Rectangle 50"/>
          <p:cNvSpPr/>
          <p:nvPr userDrawn="1"/>
        </p:nvSpPr>
        <p:spPr>
          <a:xfrm>
            <a:off x="29138880" y="6172200"/>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Line 115"/>
          <p:cNvSpPr>
            <a:spLocks noChangeShapeType="1"/>
          </p:cNvSpPr>
          <p:nvPr userDrawn="1"/>
        </p:nvSpPr>
        <p:spPr bwMode="white">
          <a:xfrm>
            <a:off x="2959608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Rectangle 52"/>
          <p:cNvSpPr/>
          <p:nvPr userDrawn="1"/>
        </p:nvSpPr>
        <p:spPr>
          <a:xfrm>
            <a:off x="29141928" y="23298912"/>
            <a:ext cx="457200" cy="914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Line 115"/>
          <p:cNvSpPr>
            <a:spLocks noChangeShapeType="1"/>
          </p:cNvSpPr>
          <p:nvPr userDrawn="1"/>
        </p:nvSpPr>
        <p:spPr bwMode="white">
          <a:xfrm>
            <a:off x="29596080"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Rectangle 54"/>
          <p:cNvSpPr/>
          <p:nvPr userDrawn="1"/>
        </p:nvSpPr>
        <p:spPr>
          <a:xfrm>
            <a:off x="14932152" y="23298912"/>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Line 115"/>
          <p:cNvSpPr>
            <a:spLocks noChangeShapeType="1"/>
          </p:cNvSpPr>
          <p:nvPr userDrawn="1"/>
        </p:nvSpPr>
        <p:spPr bwMode="white">
          <a:xfrm>
            <a:off x="15389352"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Date Placeholder 2"/>
          <p:cNvSpPr>
            <a:spLocks noGrp="1"/>
          </p:cNvSpPr>
          <p:nvPr userDrawn="1">
            <p:ph type="dt" sz="half" idx="10"/>
          </p:nvPr>
        </p:nvSpPr>
        <p:spPr/>
        <p:txBody>
          <a:bodyPr/>
          <a:lstStyle/>
          <a:p>
            <a:fld id="{ECAA57DF-1C19-4726-AB84-014692BAD8F5}" type="datetimeFigureOut">
              <a:rPr lang="en-US" smtClean="0"/>
              <a:t>4/24/18</a:t>
            </a:fld>
            <a:endParaRPr lang="en-US"/>
          </a:p>
        </p:txBody>
      </p:sp>
      <p:sp>
        <p:nvSpPr>
          <p:cNvPr id="4" name="Footer Placeholder 3"/>
          <p:cNvSpPr>
            <a:spLocks noGrp="1"/>
          </p:cNvSpPr>
          <p:nvPr userDrawn="1">
            <p:ph type="ftr" sz="quarter" idx="11"/>
          </p:nvPr>
        </p:nvSpPr>
        <p:spPr/>
        <p:txBody>
          <a:bodyPr/>
          <a:lstStyle/>
          <a:p>
            <a:endParaRPr lang="en-US"/>
          </a:p>
        </p:txBody>
      </p:sp>
      <p:sp>
        <p:nvSpPr>
          <p:cNvPr id="5" name="Slide Number Placeholder 4"/>
          <p:cNvSpPr>
            <a:spLocks noGrp="1"/>
          </p:cNvSpPr>
          <p:nvPr userDrawn="1">
            <p:ph type="sldNum" sz="quarter" idx="12"/>
          </p:nvPr>
        </p:nvSpPr>
        <p:spPr/>
        <p:txBody>
          <a:bodyPr/>
          <a:lstStyle/>
          <a:p>
            <a:fld id="{91B4C631-C489-4C11-812F-2172FBEAE82B}" type="slidenum">
              <a:rPr lang="en-US" smtClean="0"/>
              <a:t>‹#›</a:t>
            </a:fld>
            <a:endParaRPr lang="en-US"/>
          </a:p>
        </p:txBody>
      </p:sp>
      <p:sp>
        <p:nvSpPr>
          <p:cNvPr id="46" name="Line 115"/>
          <p:cNvSpPr>
            <a:spLocks noChangeShapeType="1"/>
          </p:cNvSpPr>
          <p:nvPr/>
        </p:nvSpPr>
        <p:spPr bwMode="white">
          <a:xfrm>
            <a:off x="1143000" y="1479804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xmlns="">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04"/>
          <p:cNvSpPr>
            <a:spLocks noChangeArrowheads="1"/>
          </p:cNvSpPr>
          <p:nvPr userDrawn="1"/>
        </p:nvSpPr>
        <p:spPr bwMode="auto">
          <a:xfrm flipH="1">
            <a:off x="685800" y="0"/>
            <a:ext cx="457200" cy="3886200"/>
          </a:xfrm>
          <a:prstGeom prst="rect">
            <a:avLst/>
          </a:prstGeom>
          <a:solidFill>
            <a:schemeClr val="accent2"/>
          </a:solidFill>
          <a:ln>
            <a:noFill/>
          </a:ln>
          <a:effectLst/>
        </p:spPr>
        <p:txBody>
          <a:bodyPr wrap="none" anchor="ctr"/>
          <a:lstStyle/>
          <a:p>
            <a:endParaRPr lang="en-US"/>
          </a:p>
        </p:txBody>
      </p:sp>
      <p:sp>
        <p:nvSpPr>
          <p:cNvPr id="7" name="Rectangle 6"/>
          <p:cNvSpPr/>
          <p:nvPr userDrawn="1"/>
        </p:nvSpPr>
        <p:spPr bwMode="auto">
          <a:xfrm>
            <a:off x="1142999" y="0"/>
            <a:ext cx="42748200" cy="38862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2209800" y="1219260"/>
            <a:ext cx="35661600" cy="25145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4/24/18</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grpSp>
        <p:nvGrpSpPr>
          <p:cNvPr id="8" name="Group 7"/>
          <p:cNvGrpSpPr/>
          <p:nvPr userDrawn="1"/>
        </p:nvGrpSpPr>
        <p:grpSpPr bwMode="white">
          <a:xfrm>
            <a:off x="1143000" y="0"/>
            <a:ext cx="42748200" cy="5513832"/>
            <a:chOff x="1143000" y="0"/>
            <a:chExt cx="42748200" cy="5513832"/>
          </a:xfrm>
        </p:grpSpPr>
        <p:sp>
          <p:nvSpPr>
            <p:cNvPr id="9" name="Line 112"/>
            <p:cNvSpPr>
              <a:spLocks noChangeShapeType="1"/>
            </p:cNvSpPr>
            <p:nvPr userDrawn="1"/>
          </p:nvSpPr>
          <p:spPr bwMode="white">
            <a:xfrm>
              <a:off x="1143000" y="3899217"/>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115"/>
            <p:cNvSpPr>
              <a:spLocks noChangeShapeType="1"/>
            </p:cNvSpPr>
            <p:nvPr userDrawn="1"/>
          </p:nvSpPr>
          <p:spPr bwMode="white">
            <a:xfrm>
              <a:off x="1143000" y="0"/>
              <a:ext cx="0" cy="5513832"/>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12"/>
            <p:cNvSpPr>
              <a:spLocks noChangeShapeType="1"/>
            </p:cNvSpPr>
            <p:nvPr userDrawn="1"/>
          </p:nvSpPr>
          <p:spPr bwMode="white">
            <a:xfrm>
              <a:off x="1143000" y="5486400"/>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000" b="1" kern="1200">
          <a:solidFill>
            <a:schemeClr val="tx2"/>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1425014"/>
            <a:ext cx="35661600" cy="2514540"/>
          </a:xfrm>
        </p:spPr>
        <p:txBody>
          <a:bodyPr>
            <a:normAutofit/>
          </a:bodyPr>
          <a:lstStyle/>
          <a:p>
            <a:r>
              <a:rPr lang="en-US" sz="8800" dirty="0" smtClean="0"/>
              <a:t>The Mysterious Millennial: Changes in Abortion Attitudes </a:t>
            </a:r>
            <a:endParaRPr lang="en-US" sz="8800" dirty="0"/>
          </a:p>
        </p:txBody>
      </p:sp>
      <p:sp>
        <p:nvSpPr>
          <p:cNvPr id="23" name="Text Placeholder 22"/>
          <p:cNvSpPr>
            <a:spLocks noGrp="1"/>
          </p:cNvSpPr>
          <p:nvPr>
            <p:ph type="body" sz="quarter" idx="36"/>
          </p:nvPr>
        </p:nvSpPr>
        <p:spPr>
          <a:xfrm>
            <a:off x="2209800" y="4083469"/>
            <a:ext cx="35661600" cy="1218116"/>
          </a:xfrm>
          <a:noFill/>
        </p:spPr>
        <p:txBody>
          <a:bodyPr/>
          <a:lstStyle/>
          <a:p>
            <a:r>
              <a:rPr lang="en-US" dirty="0" smtClean="0"/>
              <a:t> </a:t>
            </a:r>
            <a:r>
              <a:rPr lang="en-US" sz="3200" dirty="0"/>
              <a:t>Political Science Senior Capstone Poster Presentation </a:t>
            </a:r>
            <a:r>
              <a:rPr lang="en-US" sz="3200" dirty="0" smtClean="0"/>
              <a:t>by Julia Zheng;  Advised by Dr. Melissa </a:t>
            </a:r>
            <a:r>
              <a:rPr lang="en-US" sz="3200" dirty="0" err="1" smtClean="0"/>
              <a:t>Deckman</a:t>
            </a:r>
            <a:endParaRPr lang="en-US" sz="3200" dirty="0"/>
          </a:p>
          <a:p>
            <a:endParaRPr lang="en-US" dirty="0"/>
          </a:p>
        </p:txBody>
      </p:sp>
      <p:sp>
        <p:nvSpPr>
          <p:cNvPr id="5" name="Text Placeholder 4"/>
          <p:cNvSpPr>
            <a:spLocks noGrp="1"/>
          </p:cNvSpPr>
          <p:nvPr>
            <p:ph type="body" sz="quarter" idx="13"/>
          </p:nvPr>
        </p:nvSpPr>
        <p:spPr/>
        <p:txBody>
          <a:bodyPr/>
          <a:lstStyle/>
          <a:p>
            <a:r>
              <a:rPr lang="en-US" dirty="0" smtClean="0"/>
              <a:t>Abstract</a:t>
            </a:r>
            <a:endParaRPr lang="en-US" dirty="0"/>
          </a:p>
        </p:txBody>
      </p:sp>
      <p:sp>
        <p:nvSpPr>
          <p:cNvPr id="12" name="Content Placeholder 11"/>
          <p:cNvSpPr>
            <a:spLocks noGrp="1"/>
          </p:cNvSpPr>
          <p:nvPr>
            <p:ph sz="quarter" idx="24"/>
          </p:nvPr>
        </p:nvSpPr>
        <p:spPr>
          <a:xfrm>
            <a:off x="1160843" y="16131321"/>
            <a:ext cx="13048488" cy="6747630"/>
          </a:xfrm>
        </p:spPr>
        <p:txBody>
          <a:bodyPr>
            <a:normAutofit fontScale="92500" lnSpcReduction="20000"/>
          </a:bodyPr>
          <a:lstStyle/>
          <a:p>
            <a:r>
              <a:rPr lang="en-US" dirty="0" smtClean="0"/>
              <a:t>Some scholars, such as Jelen and Wilcox, find that through the theory of generational displacement, as every subsequent generation becomes better educated and more secular, their attitudes towards abortion should become more liberalized and replace the ideals of older generations on this issue. However, there have been numerous mixed findings, such as those by Strickler, Danigelis, Grandberg and Grandberg on where millennials stand in regard to abortion attitudes.</a:t>
            </a:r>
          </a:p>
          <a:p>
            <a:r>
              <a:rPr lang="en-US" dirty="0" smtClean="0"/>
              <a:t>Additionally, as alluded to by the generational displacement theory, Jelen and Wilcox among others have found education to be one of the most telling factors of abortion attitudes among the general public. </a:t>
            </a:r>
            <a:r>
              <a:rPr lang="en-US" dirty="0"/>
              <a:t>Jerit et al. also noted that higher educated individuals are more politically knowledgeable as a result of their schooling and of their increased attention to politics</a:t>
            </a:r>
            <a:r>
              <a:rPr lang="en-US" dirty="0" smtClean="0"/>
              <a:t>.</a:t>
            </a:r>
            <a:endParaRPr lang="en-US" dirty="0"/>
          </a:p>
          <a:p>
            <a:r>
              <a:rPr lang="en-US" dirty="0" smtClean="0"/>
              <a:t>There has been a general consensus among scholars, including </a:t>
            </a:r>
            <a:r>
              <a:rPr lang="en-US" dirty="0" err="1" smtClean="0"/>
              <a:t>Hertel</a:t>
            </a:r>
            <a:r>
              <a:rPr lang="en-US" dirty="0" smtClean="0"/>
              <a:t> and Russel and Grandberg and Grandberg, that gender is an insignificant indicator of abortion attitudes among the general public when other factors such as education and religiosity are controlled for.</a:t>
            </a:r>
          </a:p>
          <a:p>
            <a:r>
              <a:rPr lang="en-US" dirty="0" smtClean="0"/>
              <a:t>Furthermore, according to Jelen, Wilcox, and Jones et al., religiosity has been and remains a significant indicator of abortion attitudes. </a:t>
            </a:r>
          </a:p>
        </p:txBody>
      </p:sp>
      <p:sp>
        <p:nvSpPr>
          <p:cNvPr id="7" name="Text Placeholder 6"/>
          <p:cNvSpPr>
            <a:spLocks noGrp="1"/>
          </p:cNvSpPr>
          <p:nvPr>
            <p:ph type="body" sz="quarter" idx="17"/>
          </p:nvPr>
        </p:nvSpPr>
        <p:spPr>
          <a:xfrm>
            <a:off x="1166310" y="14793913"/>
            <a:ext cx="13048488" cy="914400"/>
          </a:xfrm>
        </p:spPr>
        <p:txBody>
          <a:bodyPr/>
          <a:lstStyle/>
          <a:p>
            <a:r>
              <a:rPr lang="en-US" smtClean="0"/>
              <a:t>Background</a:t>
            </a:r>
            <a:endParaRPr lang="en-US" dirty="0"/>
          </a:p>
        </p:txBody>
      </p:sp>
      <p:sp>
        <p:nvSpPr>
          <p:cNvPr id="13" name="Content Placeholder 12"/>
          <p:cNvSpPr>
            <a:spLocks noGrp="1"/>
          </p:cNvSpPr>
          <p:nvPr>
            <p:ph sz="quarter" idx="25"/>
          </p:nvPr>
        </p:nvSpPr>
        <p:spPr>
          <a:xfrm>
            <a:off x="1170431" y="26000808"/>
            <a:ext cx="13048488" cy="4471790"/>
          </a:xfrm>
        </p:spPr>
        <p:txBody>
          <a:bodyPr/>
          <a:lstStyle/>
          <a:p>
            <a:r>
              <a:rPr lang="en-US" dirty="0"/>
              <a:t>D</a:t>
            </a:r>
            <a:r>
              <a:rPr lang="en-US" dirty="0" smtClean="0"/>
              <a:t>o millennial abortion attitudes differ from the general public?</a:t>
            </a:r>
          </a:p>
          <a:p>
            <a:r>
              <a:rPr lang="en-US" dirty="0" smtClean="0"/>
              <a:t>Do gender, education, and religiosity play a role in shaping the abortion attitudes of millennials?</a:t>
            </a:r>
          </a:p>
          <a:p>
            <a:r>
              <a:rPr lang="en-US" dirty="0" smtClean="0"/>
              <a:t>Does a </a:t>
            </a:r>
            <a:r>
              <a:rPr lang="en-US" dirty="0"/>
              <a:t>more conservative political climate </a:t>
            </a:r>
            <a:r>
              <a:rPr lang="en-US" dirty="0" smtClean="0"/>
              <a:t>motivate </a:t>
            </a:r>
            <a:r>
              <a:rPr lang="en-US" dirty="0"/>
              <a:t>younger women to become more progressive in their attitudes about </a:t>
            </a:r>
            <a:r>
              <a:rPr lang="en-US" dirty="0" smtClean="0"/>
              <a:t>abortion?</a:t>
            </a:r>
          </a:p>
          <a:p>
            <a:endParaRPr lang="en-US" dirty="0" smtClean="0"/>
          </a:p>
          <a:p>
            <a:endParaRPr lang="en-US" dirty="0" smtClean="0"/>
          </a:p>
        </p:txBody>
      </p:sp>
      <p:sp>
        <p:nvSpPr>
          <p:cNvPr id="8" name="Text Placeholder 7"/>
          <p:cNvSpPr>
            <a:spLocks noGrp="1"/>
          </p:cNvSpPr>
          <p:nvPr>
            <p:ph type="body" sz="quarter" idx="19"/>
          </p:nvPr>
        </p:nvSpPr>
        <p:spPr/>
        <p:txBody>
          <a:bodyPr/>
          <a:lstStyle/>
          <a:p>
            <a:r>
              <a:rPr lang="en-US" smtClean="0"/>
              <a:t>Objectives</a:t>
            </a:r>
            <a:endParaRPr lang="en-US" dirty="0"/>
          </a:p>
        </p:txBody>
      </p:sp>
      <p:sp>
        <p:nvSpPr>
          <p:cNvPr id="14" name="Content Placeholder 13"/>
          <p:cNvSpPr>
            <a:spLocks noGrp="1"/>
          </p:cNvSpPr>
          <p:nvPr>
            <p:ph sz="quarter" idx="26"/>
          </p:nvPr>
        </p:nvSpPr>
        <p:spPr>
          <a:xfrm>
            <a:off x="15416784" y="7086600"/>
            <a:ext cx="13048488" cy="5932714"/>
          </a:xfrm>
        </p:spPr>
        <p:txBody>
          <a:bodyPr>
            <a:normAutofit/>
          </a:bodyPr>
          <a:lstStyle/>
          <a:p>
            <a:endParaRPr lang="en-US" dirty="0"/>
          </a:p>
          <a:p>
            <a:r>
              <a:rPr lang="en-US" dirty="0" smtClean="0"/>
              <a:t>To determine if, over time, the abortion attitudes of younger Americans and the general public differs, I analyzed the ANES Time Series Data from 1980 to 2016 using SPSS, with every election year serving as as a data point in this range.</a:t>
            </a:r>
            <a:r>
              <a:rPr lang="en-US" dirty="0"/>
              <a:t> </a:t>
            </a:r>
            <a:r>
              <a:rPr lang="en-US" dirty="0" smtClean="0"/>
              <a:t>Then, to see if millennial abortion attitudes differ from the general public, I used PRRI’s 2011 Millennial Survey and 2016 American Values Survey. </a:t>
            </a:r>
          </a:p>
          <a:p>
            <a:r>
              <a:rPr lang="en-US" dirty="0" smtClean="0"/>
              <a:t>Next, turning to look at millennials (18-29 year olds) specifically, I used the PRRI’s 2011 Millennial Survey and the 2016 American Values Survey to determine if and how the factors of gender, education, and religiosity impact abortion attitudes. </a:t>
            </a:r>
          </a:p>
        </p:txBody>
      </p:sp>
      <p:sp>
        <p:nvSpPr>
          <p:cNvPr id="9" name="Text Placeholder 8"/>
          <p:cNvSpPr>
            <a:spLocks noGrp="1"/>
          </p:cNvSpPr>
          <p:nvPr>
            <p:ph type="body" sz="quarter" idx="21"/>
          </p:nvPr>
        </p:nvSpPr>
        <p:spPr/>
        <p:txBody>
          <a:bodyPr/>
          <a:lstStyle/>
          <a:p>
            <a:r>
              <a:rPr lang="en-US" smtClean="0"/>
              <a:t>Methods</a:t>
            </a:r>
            <a:endParaRPr lang="en-US" dirty="0"/>
          </a:p>
        </p:txBody>
      </p:sp>
      <p:sp>
        <p:nvSpPr>
          <p:cNvPr id="17" name="Content Placeholder 16"/>
          <p:cNvSpPr>
            <a:spLocks noGrp="1"/>
          </p:cNvSpPr>
          <p:nvPr>
            <p:ph sz="quarter" idx="27"/>
          </p:nvPr>
        </p:nvSpPr>
        <p:spPr>
          <a:xfrm>
            <a:off x="15416784" y="20717915"/>
            <a:ext cx="13048488" cy="1738027"/>
          </a:xfrm>
        </p:spPr>
        <p:txBody>
          <a:bodyPr>
            <a:normAutofit fontScale="85000" lnSpcReduction="10000"/>
          </a:bodyPr>
          <a:lstStyle/>
          <a:p>
            <a:r>
              <a:rPr lang="en-US" dirty="0" smtClean="0"/>
              <a:t>Figure 1 shows that over time, from 1980-2016 there have only been three statistically significant years in which the abortion attitudes of younger </a:t>
            </a:r>
            <a:r>
              <a:rPr lang="en-US" dirty="0"/>
              <a:t>A</a:t>
            </a:r>
            <a:r>
              <a:rPr lang="en-US" dirty="0" smtClean="0"/>
              <a:t>mericans differed from the general public. Although there are fluctuations in support for abortion rights among younger Americans, their overall abortion attitudes are similar to the general public. </a:t>
            </a:r>
            <a:endParaRPr lang="en-US" dirty="0"/>
          </a:p>
        </p:txBody>
      </p:sp>
      <p:sp>
        <p:nvSpPr>
          <p:cNvPr id="11" name="Content Placeholder 10"/>
          <p:cNvSpPr>
            <a:spLocks noGrp="1"/>
          </p:cNvSpPr>
          <p:nvPr>
            <p:ph sz="quarter" idx="23"/>
          </p:nvPr>
        </p:nvSpPr>
        <p:spPr>
          <a:xfrm>
            <a:off x="1174552" y="7086599"/>
            <a:ext cx="13048488" cy="7593647"/>
          </a:xfrm>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	Scholars have long since determined the factors that impact the abortion attitudes of the general public, but do these factors similarly impact millennial Americans? I examined ANES data from 1980-2016 to determine whether trends in support of abortion rights between the American public and younger Americans are different and found that despite younger Americans being less religious and better educated, their support for abortion rights has not significantly strayed from what is found among the general public. Then, looking at 2011 and 2016 PRRI data, I examined how gender, education, and religiosity impact abortion attitudes among millennials. With respect to gender, I found that in 2016, millennial men were significantly more likely than millennial women to be pro-choice. This is unexpected given the scholarly consensus on the lack of effect that gender plays in abortion attitudes, but when I examined education as a factor, the opposite is true, and college-educated millennial women in both 2011 and 2016 were significantly more likely than both high-school-educated women and men of all education levels to hold pro-choice sentiments. Lastly, looking at religiosity, I found that there is no question whether religious affiliation impacts abortion attitudes, as frequency of church attendance has a direct effect on support for abortion rights regardless of gender, with increased attendance aligning with lower support for abortion.</a:t>
            </a:r>
            <a:endParaRPr lang="en-US" dirty="0"/>
          </a:p>
        </p:txBody>
      </p:sp>
      <p:sp>
        <p:nvSpPr>
          <p:cNvPr id="16" name="Text Placeholder 15"/>
          <p:cNvSpPr>
            <a:spLocks noGrp="1"/>
          </p:cNvSpPr>
          <p:nvPr>
            <p:ph type="body" sz="quarter" idx="29"/>
          </p:nvPr>
        </p:nvSpPr>
        <p:spPr>
          <a:xfrm>
            <a:off x="15416784" y="13787231"/>
            <a:ext cx="13048488" cy="914400"/>
          </a:xfrm>
        </p:spPr>
        <p:txBody>
          <a:bodyPr>
            <a:noAutofit/>
          </a:bodyPr>
          <a:lstStyle/>
          <a:p>
            <a:r>
              <a:rPr lang="en-US" dirty="0" smtClean="0"/>
              <a:t>Results</a:t>
            </a:r>
            <a:endParaRPr lang="en-US" dirty="0"/>
          </a:p>
        </p:txBody>
      </p:sp>
      <p:sp>
        <p:nvSpPr>
          <p:cNvPr id="10" name="Content Placeholder 9"/>
          <p:cNvSpPr>
            <a:spLocks noGrp="1"/>
          </p:cNvSpPr>
          <p:nvPr>
            <p:ph sz="quarter" idx="30"/>
          </p:nvPr>
        </p:nvSpPr>
        <p:spPr>
          <a:xfrm>
            <a:off x="29659016" y="13114349"/>
            <a:ext cx="12670536" cy="2369076"/>
          </a:xfrm>
        </p:spPr>
        <p:txBody>
          <a:bodyPr>
            <a:noAutofit/>
          </a:bodyPr>
          <a:lstStyle/>
          <a:p>
            <a:r>
              <a:rPr lang="en-US" sz="2300" dirty="0" smtClean="0"/>
              <a:t>Figure 3 shows that a college education raises the likelihood of support for abortion rights among millennials. In particular, college-educated women in 2016 are more likely to be pro-choice than both men, regardless of education level, and women with only a high school degree. Only the differences between men and women in 2016 are statistically significant, signaling that perhaps a higher level of education corresponds to a heightened political awareness regarding the increasingly restrictive abortion laws.</a:t>
            </a:r>
            <a:endParaRPr lang="en-US" sz="2300" dirty="0"/>
          </a:p>
        </p:txBody>
      </p:sp>
      <p:sp>
        <p:nvSpPr>
          <p:cNvPr id="18" name="Text Placeholder 17"/>
          <p:cNvSpPr>
            <a:spLocks noGrp="1"/>
          </p:cNvSpPr>
          <p:nvPr>
            <p:ph type="body" sz="quarter" idx="31"/>
          </p:nvPr>
        </p:nvSpPr>
        <p:spPr/>
        <p:txBody>
          <a:bodyPr/>
          <a:lstStyle/>
          <a:p>
            <a:r>
              <a:rPr lang="en-US" smtClean="0"/>
              <a:t>Results</a:t>
            </a:r>
            <a:endParaRPr lang="en-US" dirty="0"/>
          </a:p>
        </p:txBody>
      </p:sp>
      <p:sp>
        <p:nvSpPr>
          <p:cNvPr id="6" name="Content Placeholder 5"/>
          <p:cNvSpPr>
            <a:spLocks noGrp="1"/>
          </p:cNvSpPr>
          <p:nvPr>
            <p:ph sz="quarter" idx="32"/>
          </p:nvPr>
        </p:nvSpPr>
        <p:spPr>
          <a:xfrm>
            <a:off x="29644848" y="21365098"/>
            <a:ext cx="13048488" cy="1937720"/>
          </a:xfrm>
        </p:spPr>
        <p:txBody>
          <a:bodyPr>
            <a:normAutofit/>
          </a:bodyPr>
          <a:lstStyle/>
          <a:p>
            <a:r>
              <a:rPr lang="en-US" sz="2400" dirty="0" smtClean="0"/>
              <a:t>Finally, Figure 4 illustrates how religiosity is a statistically significant indicator of abortion attitudes among millennial Americans in both 2011 and 2016. Regardless of gender, men and women who never attend church are the most likely to support abortion rights compared to men and women who more frequently attend church. </a:t>
            </a:r>
            <a:endParaRPr lang="en-US" sz="2400" dirty="0"/>
          </a:p>
        </p:txBody>
      </p:sp>
      <p:sp>
        <p:nvSpPr>
          <p:cNvPr id="22" name="Content Placeholder 21"/>
          <p:cNvSpPr>
            <a:spLocks noGrp="1"/>
          </p:cNvSpPr>
          <p:nvPr>
            <p:ph sz="quarter" idx="33"/>
          </p:nvPr>
        </p:nvSpPr>
        <p:spPr>
          <a:xfrm>
            <a:off x="29659016" y="24161496"/>
            <a:ext cx="13048488" cy="7315200"/>
          </a:xfrm>
        </p:spPr>
        <p:txBody>
          <a:bodyPr>
            <a:normAutofit fontScale="92500" lnSpcReduction="20000"/>
          </a:bodyPr>
          <a:lstStyle/>
          <a:p>
            <a:r>
              <a:rPr lang="en-US" dirty="0" smtClean="0"/>
              <a:t>From my study, I concluded that millennial abortion attitudes are similar to the general public despite the theory of generational displacement, which states that the abortion attitudes of better educated and more secular millennial Americans should be more liberalized.</a:t>
            </a:r>
          </a:p>
          <a:p>
            <a:r>
              <a:rPr lang="en-US" dirty="0" smtClean="0"/>
              <a:t>Regarding gender, despite scholarly literature, I found statistically significant differences between the levels of support for abortion rights of millennial men compared to millennial women in 2016. Given the scholarly consensus, it is surprising to find that gender as a factor does in fact influence abortion attitudes. However, it is important to note that this can only be observed when gender is the sole consideration for abortion attitudes. </a:t>
            </a:r>
          </a:p>
          <a:p>
            <a:r>
              <a:rPr lang="en-US" dirty="0" smtClean="0"/>
              <a:t>Finally, with respect to religiosity, it is not a surprise to find that this factor is just as important in influencing millennial abortion attitudes as in the general public’s abortion attitudes. Religiosity continues to be a powerful indicator in measuring support for abortion rights.</a:t>
            </a:r>
          </a:p>
          <a:p>
            <a:r>
              <a:rPr lang="en-US" dirty="0" smtClean="0"/>
              <a:t>In the face of the increasingly conservative political climate where stricter abortion laws are being proposed and passed both on the state and federal levels, the data shows that it is perhaps educated millennial </a:t>
            </a:r>
            <a:r>
              <a:rPr lang="en-US" smtClean="0"/>
              <a:t>women who are </a:t>
            </a:r>
            <a:r>
              <a:rPr lang="en-US" dirty="0" smtClean="0"/>
              <a:t>the most likely demographic to become more progressive in their views on abortion laws. This coincides with scholarly findings, which observe that higher educated individuals are more politically knowledgeable and attentive as a result of their schooling.</a:t>
            </a:r>
            <a:endParaRPr lang="en-US" dirty="0"/>
          </a:p>
        </p:txBody>
      </p:sp>
      <p:sp>
        <p:nvSpPr>
          <p:cNvPr id="21" name="Text Placeholder 20"/>
          <p:cNvSpPr>
            <a:spLocks noGrp="1"/>
          </p:cNvSpPr>
          <p:nvPr>
            <p:ph type="body" sz="quarter" idx="34"/>
          </p:nvPr>
        </p:nvSpPr>
        <p:spPr/>
        <p:txBody>
          <a:bodyPr/>
          <a:lstStyle/>
          <a:p>
            <a:r>
              <a:rPr lang="en-US" dirty="0" smtClean="0"/>
              <a:t>Conclusions</a:t>
            </a:r>
            <a:endParaRPr lang="en-US" dirty="0"/>
          </a:p>
        </p:txBody>
      </p:sp>
      <p:sp>
        <p:nvSpPr>
          <p:cNvPr id="38" name="TextBox 37"/>
          <p:cNvSpPr txBox="1"/>
          <p:nvPr/>
        </p:nvSpPr>
        <p:spPr>
          <a:xfrm>
            <a:off x="15666720" y="28803917"/>
            <a:ext cx="12320016" cy="1938992"/>
          </a:xfrm>
          <a:prstGeom prst="rect">
            <a:avLst/>
          </a:prstGeom>
          <a:noFill/>
        </p:spPr>
        <p:txBody>
          <a:bodyPr wrap="square" rtlCol="0">
            <a:spAutoFit/>
          </a:bodyPr>
          <a:lstStyle/>
          <a:p>
            <a:pPr marL="457200" lvl="0" indent="-457200" defTabSz="4389120">
              <a:spcBef>
                <a:spcPts val="1200"/>
              </a:spcBef>
              <a:buClr>
                <a:srgbClr val="2F82BB"/>
              </a:buClr>
              <a:buFont typeface="Arial" panose="020B0604020202020204" pitchFamily="34" charset="0"/>
              <a:buChar char="•"/>
            </a:pPr>
            <a:r>
              <a:rPr lang="en-US" sz="2400" dirty="0">
                <a:solidFill>
                  <a:prstClr val="black"/>
                </a:solidFill>
              </a:rPr>
              <a:t>Figure </a:t>
            </a:r>
            <a:r>
              <a:rPr lang="en-US" sz="2400" dirty="0" smtClean="0">
                <a:solidFill>
                  <a:prstClr val="black"/>
                </a:solidFill>
              </a:rPr>
              <a:t>2 shows that, despite scholarly literature deeming gender as an insignificant indicator of abortion attitudes, there are statistically significant differences in 2016 between the gender attitudes of millennial men compared to millennial women. Contrary to conventional wisdom, the graph shows that men are more pro-choice than women in 2016 when gender is the sole factor considered in abortion attitudes.</a:t>
            </a:r>
            <a:endParaRPr lang="en-US" sz="2400" dirty="0">
              <a:solidFill>
                <a:prstClr val="black"/>
              </a:solidFill>
            </a:endParaRPr>
          </a:p>
        </p:txBody>
      </p:sp>
      <p:pic>
        <p:nvPicPr>
          <p:cNvPr id="29" name="Picture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45683" y="14960918"/>
            <a:ext cx="8294839" cy="5817154"/>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42914" y="22814305"/>
            <a:ext cx="8367628" cy="5631248"/>
          </a:xfrm>
          <a:prstGeom prst="rect">
            <a:avLst/>
          </a:prstGeom>
        </p:spPr>
      </p:pic>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50765" y="7275166"/>
            <a:ext cx="8687037" cy="5898268"/>
          </a:xfrm>
          <a:prstGeom prst="rect">
            <a:avLst/>
          </a:prstGeom>
        </p:spPr>
      </p:pic>
      <p:pic>
        <p:nvPicPr>
          <p:cNvPr id="36" name="Picture 3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91351" y="15570492"/>
            <a:ext cx="8605863" cy="5834263"/>
          </a:xfrm>
          <a:prstGeom prst="rect">
            <a:avLst/>
          </a:prstGeom>
        </p:spPr>
      </p:pic>
    </p:spTree>
    <p:extLst>
      <p:ext uri="{BB962C8B-B14F-4D97-AF65-F5344CB8AC3E}">
        <p14:creationId xmlns:p14="http://schemas.microsoft.com/office/powerpoint/2010/main" val="9311989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edical Poster">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75000"/>
          </a:schemeClr>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6000" dirty="0" err="1" smtClean="0"/>
        </a:defPPr>
      </a:lstStyle>
    </a:txDef>
  </a:objectDefaults>
  <a:extraClrSchemeLst/>
  <a:extLst>
    <a:ext uri="{05A4C25C-085E-4340-85A3-A5531E510DB2}">
      <thm15:themeFamily xmlns:thm15="http://schemas.microsoft.com/office/thememl/2012/main" xmlns="" name="Presentation2" id="{0CDA158F-BD11-4947-AD81-47123E717BAC}" vid="{D7EF840D-21B4-42C8-9035-CFD5E088B4D5}"/>
    </a:ext>
  </a:extLst>
</a:theme>
</file>

<file path=ppt/theme/theme2.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1669304</Value>
      <Value>1669444</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2013-01-21T07:49:00+00:00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ApprovalLog xmlns="4873beb7-5857-4685-be1f-d57550cc96cc" xsi:nil="tru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TP104001056</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875885</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LocMarketGroupTiers2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B43430A-A2B4-485F-92F9-A6C2288731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54187F-4593-4D03-9F49-10B17A3EBBE3}">
  <ds:schemaRefs>
    <ds:schemaRef ds:uri="http://schemas.microsoft.com/office/2006/metadata/properties"/>
    <ds:schemaRef ds:uri="http://schemas.microsoft.com/office/infopath/2007/PartnerControls"/>
    <ds:schemaRef ds:uri="4873beb7-5857-4685-be1f-d57550cc96cc"/>
  </ds:schemaRefs>
</ds:datastoreItem>
</file>

<file path=customXml/itemProps3.xml><?xml version="1.0" encoding="utf-8"?>
<ds:datastoreItem xmlns:ds="http://schemas.openxmlformats.org/officeDocument/2006/customXml" ds:itemID="{B451A831-6165-46D3-80FA-B53FDB37F9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917</Words>
  <Application>Microsoft Macintosh PowerPoint</Application>
  <PresentationFormat>Custom</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Medical Poster</vt:lpstr>
      <vt:lpstr>The Mysterious Millennial: Changes in Abortion Attitudes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Hailey M. Craig</dc:creator>
  <cp:lastModifiedBy/>
  <cp:revision>1</cp:revision>
  <dcterms:created xsi:type="dcterms:W3CDTF">2017-04-03T13:40:07Z</dcterms:created>
  <dcterms:modified xsi:type="dcterms:W3CDTF">2018-04-24T19:02:25Z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