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6"/>
  </p:notesMasterIdLst>
  <p:handoutMasterIdLst>
    <p:handoutMasterId r:id="rId7"/>
  </p:handoutMasterIdLst>
  <p:sldIdLst>
    <p:sldId id="256" r:id="rId5"/>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CAF9ED-07DC-4A11-8D7F-57B35C25682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949" autoAdjust="0"/>
    <p:restoredTop sz="94660"/>
  </p:normalViewPr>
  <p:slideViewPr>
    <p:cSldViewPr snapToGrid="0">
      <p:cViewPr>
        <p:scale>
          <a:sx n="30" d="100"/>
          <a:sy n="30" d="100"/>
        </p:scale>
        <p:origin x="202" y="-1310"/>
      </p:cViewPr>
      <p:guideLst/>
    </p:cSldViewPr>
  </p:slideViewPr>
  <p:notesTextViewPr>
    <p:cViewPr>
      <p:scale>
        <a:sx n="3" d="2"/>
        <a:sy n="3" d="2"/>
      </p:scale>
      <p:origin x="0" y="0"/>
    </p:cViewPr>
  </p:notesTextViewPr>
  <p:notesViewPr>
    <p:cSldViewPr snapToGrid="0" showGuides="1">
      <p:cViewPr varScale="1">
        <p:scale>
          <a:sx n="65" d="100"/>
          <a:sy n="65" d="100"/>
        </p:scale>
        <p:origin x="279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4/12/2018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4/12/2018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45" name="Rectangle 44"/>
          <p:cNvSpPr/>
          <p:nvPr/>
        </p:nvSpPr>
        <p:spPr>
          <a:xfrm>
            <a:off x="685800" y="14798040"/>
            <a:ext cx="457200" cy="9144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685800" y="23301960"/>
            <a:ext cx="457200" cy="9144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101"/>
          <p:cNvSpPr>
            <a:spLocks noChangeArrowheads="1"/>
          </p:cNvSpPr>
          <p:nvPr userDrawn="1"/>
        </p:nvSpPr>
        <p:spPr bwMode="auto">
          <a:xfrm>
            <a:off x="1" y="32004000"/>
            <a:ext cx="43891200" cy="914400"/>
          </a:xfrm>
          <a:prstGeom prst="rect">
            <a:avLst/>
          </a:prstGeom>
          <a:solidFill>
            <a:schemeClr val="accent2">
              <a:lumMod val="60000"/>
              <a:lumOff val="40000"/>
            </a:schemeClr>
          </a:solidFill>
          <a:ln>
            <a:noFill/>
          </a:ln>
          <a:effectLst/>
        </p:spPr>
        <p:txBody>
          <a:bodyPr wrap="none" anchor="ctr"/>
          <a:lstStyle/>
          <a:p>
            <a:r>
              <a:rPr lang="en-US" dirty="0"/>
              <a:t>`</a:t>
            </a:r>
          </a:p>
        </p:txBody>
      </p:sp>
      <p:sp>
        <p:nvSpPr>
          <p:cNvPr id="59" name="Line 112"/>
          <p:cNvSpPr>
            <a:spLocks noChangeShapeType="1"/>
          </p:cNvSpPr>
          <p:nvPr userDrawn="1"/>
        </p:nvSpPr>
        <p:spPr bwMode="white">
          <a:xfrm>
            <a:off x="0" y="32004000"/>
            <a:ext cx="43891200" cy="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Rectangle 42"/>
          <p:cNvSpPr/>
          <p:nvPr userDrawn="1"/>
        </p:nvSpPr>
        <p:spPr bwMode="white">
          <a:xfrm>
            <a:off x="29591222" y="6172200"/>
            <a:ext cx="13102114" cy="25328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userDrawn="1"/>
        </p:nvSpPr>
        <p:spPr bwMode="white">
          <a:xfrm>
            <a:off x="15363158" y="6172200"/>
            <a:ext cx="13102114" cy="25328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userDrawn="1"/>
        </p:nvSpPr>
        <p:spPr bwMode="white">
          <a:xfrm>
            <a:off x="1116805" y="6172200"/>
            <a:ext cx="13102114" cy="25328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685800" y="6172200"/>
            <a:ext cx="4572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101"/>
          <p:cNvSpPr>
            <a:spLocks noChangeArrowheads="1"/>
          </p:cNvSpPr>
          <p:nvPr userDrawn="1"/>
        </p:nvSpPr>
        <p:spPr bwMode="auto">
          <a:xfrm>
            <a:off x="1143001" y="3886200"/>
            <a:ext cx="42748200" cy="1600200"/>
          </a:xfrm>
          <a:prstGeom prst="rect">
            <a:avLst/>
          </a:prstGeom>
          <a:solidFill>
            <a:schemeClr val="accent2">
              <a:lumMod val="20000"/>
              <a:lumOff val="80000"/>
            </a:schemeClr>
          </a:solidFill>
          <a:ln>
            <a:noFill/>
          </a:ln>
          <a:effectLst/>
        </p:spPr>
        <p:txBody>
          <a:bodyPr wrap="none" anchor="ctr"/>
          <a:lstStyle/>
          <a:p>
            <a:endParaRPr lang="en-US"/>
          </a:p>
        </p:txBody>
      </p:sp>
      <p:sp>
        <p:nvSpPr>
          <p:cNvPr id="6" name="Title 5"/>
          <p:cNvSpPr>
            <a:spLocks noGrp="1"/>
          </p:cNvSpPr>
          <p:nvPr userDrawn="1">
            <p:ph type="title"/>
          </p:nvPr>
        </p:nvSpPr>
        <p:spPr/>
        <p:txBody>
          <a:bodyPr/>
          <a:lstStyle/>
          <a:p>
            <a:r>
              <a:rPr lang="en-US"/>
              <a:t>Click to edit Master title style</a:t>
            </a:r>
          </a:p>
        </p:txBody>
      </p:sp>
      <p:sp>
        <p:nvSpPr>
          <p:cNvPr id="31" name="Text Placeholder 6"/>
          <p:cNvSpPr>
            <a:spLocks noGrp="1"/>
          </p:cNvSpPr>
          <p:nvPr userDrawn="1">
            <p:ph type="body" sz="quarter" idx="36"/>
          </p:nvPr>
        </p:nvSpPr>
        <p:spPr bwMode="auto">
          <a:xfrm>
            <a:off x="2209800" y="4083469"/>
            <a:ext cx="35661600" cy="1276992"/>
          </a:xfrm>
        </p:spPr>
        <p:txBody>
          <a:bodyPr anchor="ctr">
            <a:noAutofit/>
          </a:bodyPr>
          <a:lstStyle>
            <a:lvl1pPr marL="0" indent="0">
              <a:spcBef>
                <a:spcPts val="0"/>
              </a:spcBef>
              <a:buNone/>
              <a:defRPr sz="2400">
                <a:solidFill>
                  <a:schemeClr val="tx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a:t>Edit Master text styles</a:t>
            </a:r>
          </a:p>
        </p:txBody>
      </p:sp>
      <p:sp>
        <p:nvSpPr>
          <p:cNvPr id="7" name="Text Placeholder 6"/>
          <p:cNvSpPr>
            <a:spLocks noGrp="1"/>
          </p:cNvSpPr>
          <p:nvPr userDrawn="1">
            <p:ph type="body" sz="quarter" idx="13" hasCustomPrompt="1"/>
          </p:nvPr>
        </p:nvSpPr>
        <p:spPr>
          <a:xfrm>
            <a:off x="1170431" y="6172200"/>
            <a:ext cx="13044367" cy="914400"/>
          </a:xfrm>
          <a:prstGeom prst="rect">
            <a:avLst/>
          </a:prstGeom>
          <a:solidFill>
            <a:schemeClr val="tx2"/>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19" name="Content Placeholder 17"/>
          <p:cNvSpPr>
            <a:spLocks noGrp="1"/>
          </p:cNvSpPr>
          <p:nvPr userDrawn="1">
            <p:ph sz="quarter" idx="24" hasCustomPrompt="1"/>
          </p:nvPr>
        </p:nvSpPr>
        <p:spPr>
          <a:xfrm>
            <a:off x="1174552" y="7086600"/>
            <a:ext cx="13048488" cy="6840825"/>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1" name="Text Placeholder 6"/>
          <p:cNvSpPr>
            <a:spLocks noGrp="1"/>
          </p:cNvSpPr>
          <p:nvPr userDrawn="1">
            <p:ph type="body" sz="quarter" idx="17" hasCustomPrompt="1"/>
          </p:nvPr>
        </p:nvSpPr>
        <p:spPr>
          <a:xfrm>
            <a:off x="1170431" y="14798040"/>
            <a:ext cx="13048488" cy="914400"/>
          </a:xfrm>
          <a:prstGeom prst="rect">
            <a:avLst/>
          </a:prstGeom>
          <a:solidFill>
            <a:schemeClr val="accent5"/>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0" name="Content Placeholder 17"/>
          <p:cNvSpPr>
            <a:spLocks noGrp="1"/>
          </p:cNvSpPr>
          <p:nvPr userDrawn="1">
            <p:ph sz="quarter" idx="25" hasCustomPrompt="1"/>
          </p:nvPr>
        </p:nvSpPr>
        <p:spPr>
          <a:xfrm>
            <a:off x="1174552" y="15712439"/>
            <a:ext cx="13048488" cy="7440169"/>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userDrawn="1">
            <p:ph type="body" sz="quarter" idx="19" hasCustomPrompt="1"/>
          </p:nvPr>
        </p:nvSpPr>
        <p:spPr>
          <a:xfrm>
            <a:off x="1170431" y="23301960"/>
            <a:ext cx="13048488" cy="914400"/>
          </a:xfrm>
          <a:prstGeom prst="rect">
            <a:avLst/>
          </a:prstGeom>
          <a:solidFill>
            <a:schemeClr val="accent2">
              <a:lumMod val="75000"/>
            </a:schemeClr>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1" name="Content Placeholder 17"/>
          <p:cNvSpPr>
            <a:spLocks noGrp="1"/>
          </p:cNvSpPr>
          <p:nvPr userDrawn="1">
            <p:ph sz="quarter" idx="26" hasCustomPrompt="1"/>
          </p:nvPr>
        </p:nvSpPr>
        <p:spPr>
          <a:xfrm>
            <a:off x="1174552" y="24216361"/>
            <a:ext cx="13048488" cy="7263385"/>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userDrawn="1">
            <p:ph type="body" sz="quarter" idx="21" hasCustomPrompt="1"/>
          </p:nvPr>
        </p:nvSpPr>
        <p:spPr>
          <a:xfrm>
            <a:off x="15416784" y="6172200"/>
            <a:ext cx="13048488" cy="914400"/>
          </a:xfrm>
          <a:prstGeom prst="rect">
            <a:avLst/>
          </a:prstGeom>
          <a:solidFill>
            <a:schemeClr val="accent2"/>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2" name="Content Placeholder 17"/>
          <p:cNvSpPr>
            <a:spLocks noGrp="1"/>
          </p:cNvSpPr>
          <p:nvPr userDrawn="1">
            <p:ph sz="quarter" idx="27" hasCustomPrompt="1"/>
          </p:nvPr>
        </p:nvSpPr>
        <p:spPr>
          <a:xfrm>
            <a:off x="15416784" y="7086600"/>
            <a:ext cx="13048488" cy="4926126"/>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8" name="Content Placeholder 17"/>
          <p:cNvSpPr>
            <a:spLocks noGrp="1"/>
          </p:cNvSpPr>
          <p:nvPr userDrawn="1">
            <p:ph sz="quarter" idx="23" hasCustomPrompt="1"/>
          </p:nvPr>
        </p:nvSpPr>
        <p:spPr>
          <a:xfrm>
            <a:off x="15416784" y="12456478"/>
            <a:ext cx="13048488" cy="6172200"/>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7" name="Content Placeholder 17"/>
          <p:cNvSpPr>
            <a:spLocks noGrp="1"/>
          </p:cNvSpPr>
          <p:nvPr>
            <p:ph sz="quarter" idx="37" hasCustomPrompt="1"/>
          </p:nvPr>
        </p:nvSpPr>
        <p:spPr>
          <a:xfrm>
            <a:off x="15416784" y="19072430"/>
            <a:ext cx="13048488" cy="3918814"/>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6"/>
          <p:cNvSpPr>
            <a:spLocks noGrp="1"/>
          </p:cNvSpPr>
          <p:nvPr userDrawn="1">
            <p:ph type="body" sz="quarter" idx="29" hasCustomPrompt="1"/>
          </p:nvPr>
        </p:nvSpPr>
        <p:spPr>
          <a:xfrm>
            <a:off x="15416784" y="23301960"/>
            <a:ext cx="13048488" cy="914400"/>
          </a:xfrm>
          <a:prstGeom prst="rect">
            <a:avLst/>
          </a:prstGeom>
          <a:solidFill>
            <a:schemeClr val="accent1"/>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5" name="Content Placeholder 17"/>
          <p:cNvSpPr>
            <a:spLocks noGrp="1"/>
          </p:cNvSpPr>
          <p:nvPr userDrawn="1">
            <p:ph sz="quarter" idx="30" hasCustomPrompt="1"/>
          </p:nvPr>
        </p:nvSpPr>
        <p:spPr>
          <a:xfrm>
            <a:off x="15416784" y="24216361"/>
            <a:ext cx="13048488" cy="7260336"/>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userDrawn="1">
            <p:ph type="body" sz="quarter" idx="31" hasCustomPrompt="1"/>
          </p:nvPr>
        </p:nvSpPr>
        <p:spPr>
          <a:xfrm>
            <a:off x="29644848" y="6172200"/>
            <a:ext cx="13048488" cy="914400"/>
          </a:xfrm>
          <a:prstGeom prst="rect">
            <a:avLst/>
          </a:prstGeom>
          <a:solidFill>
            <a:schemeClr val="accent1"/>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7" name="Content Placeholder 17"/>
          <p:cNvSpPr>
            <a:spLocks noGrp="1"/>
          </p:cNvSpPr>
          <p:nvPr userDrawn="1">
            <p:ph sz="quarter" idx="32" hasCustomPrompt="1"/>
          </p:nvPr>
        </p:nvSpPr>
        <p:spPr>
          <a:xfrm>
            <a:off x="29644848" y="7086600"/>
            <a:ext cx="13048488" cy="7315200"/>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userDrawn="1">
            <p:ph sz="quarter" idx="33" hasCustomPrompt="1"/>
          </p:nvPr>
        </p:nvSpPr>
        <p:spPr>
          <a:xfrm>
            <a:off x="29644848" y="15251886"/>
            <a:ext cx="13048488" cy="7315200"/>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9" name="Text Placeholder 6"/>
          <p:cNvSpPr>
            <a:spLocks noGrp="1"/>
          </p:cNvSpPr>
          <p:nvPr userDrawn="1">
            <p:ph type="body" sz="quarter" idx="34" hasCustomPrompt="1"/>
          </p:nvPr>
        </p:nvSpPr>
        <p:spPr>
          <a:xfrm>
            <a:off x="29644848" y="23301960"/>
            <a:ext cx="13048488" cy="914400"/>
          </a:xfrm>
          <a:prstGeom prst="rect">
            <a:avLst/>
          </a:prstGeom>
          <a:solidFill>
            <a:schemeClr val="accent3"/>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0" name="Content Placeholder 17"/>
          <p:cNvSpPr>
            <a:spLocks noGrp="1"/>
          </p:cNvSpPr>
          <p:nvPr userDrawn="1">
            <p:ph sz="quarter" idx="35" hasCustomPrompt="1"/>
          </p:nvPr>
        </p:nvSpPr>
        <p:spPr>
          <a:xfrm>
            <a:off x="29644848" y="24216361"/>
            <a:ext cx="13048488" cy="7260336"/>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32" name="Instructions"/>
          <p:cNvSpPr/>
          <p:nvPr userDrawn="1"/>
        </p:nvSpPr>
        <p:spPr>
          <a:xfrm>
            <a:off x="44302680" y="-1"/>
            <a:ext cx="1244727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t"/>
          <a:lstStyle/>
          <a:p>
            <a:pPr lvl="0">
              <a:spcBef>
                <a:spcPts val="1200"/>
              </a:spcBef>
            </a:pPr>
            <a:r>
              <a:rPr sz="9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1200"/>
              </a:spcBef>
            </a:pPr>
            <a:r>
              <a:rPr lang="en-US" sz="6600" dirty="0">
                <a:solidFill>
                  <a:prstClr val="white">
                    <a:lumMod val="50000"/>
                  </a:prstClr>
                </a:solidFill>
                <a:latin typeface="Calibri Light" panose="020F0302020204030204" pitchFamily="34" charset="0"/>
                <a:cs typeface="Calibri" panose="020F0502020204030204" pitchFamily="34" charset="0"/>
              </a:rPr>
              <a:t>This poster is 48” wide by 36” high. It’s designed to be printed on a large-format printer.</a:t>
            </a:r>
          </a:p>
          <a:p>
            <a:pPr lvl="0">
              <a:spcBef>
                <a:spcPts val="300"/>
              </a:spcBef>
            </a:pPr>
            <a:endParaRPr sz="6000" dirty="0">
              <a:solidFill>
                <a:prstClr val="white">
                  <a:lumMod val="50000"/>
                </a:prstClr>
              </a:solidFill>
              <a:latin typeface="Calibri Light" panose="020F0302020204030204" pitchFamily="34" charset="0"/>
              <a:cs typeface="Calibri" panose="020F0502020204030204" pitchFamily="34" charset="0"/>
            </a:endParaRPr>
          </a:p>
          <a:p>
            <a:pPr lvl="0">
              <a:spcBef>
                <a:spcPts val="1200"/>
              </a:spcBef>
            </a:pPr>
            <a:r>
              <a:rPr sz="88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1200"/>
              </a:spcBef>
            </a:pPr>
            <a:r>
              <a:rPr sz="6600" dirty="0">
                <a:solidFill>
                  <a:prstClr val="white">
                    <a:lumMod val="50000"/>
                  </a:prstClr>
                </a:solidFill>
                <a:latin typeface="Calibri Light" panose="020F0302020204030204" pitchFamily="34" charset="0"/>
                <a:cs typeface="Calibri" panose="020F0502020204030204" pitchFamily="34" charset="0"/>
              </a:rPr>
              <a:t>The placeholders in this </a:t>
            </a:r>
            <a:r>
              <a:rPr lang="en-US" sz="6600" dirty="0">
                <a:solidFill>
                  <a:prstClr val="white">
                    <a:lumMod val="50000"/>
                  </a:prstClr>
                </a:solidFill>
                <a:latin typeface="Calibri Light" panose="020F0302020204030204" pitchFamily="34" charset="0"/>
                <a:cs typeface="Calibri" panose="020F0502020204030204" pitchFamily="34" charset="0"/>
              </a:rPr>
              <a:t>poster </a:t>
            </a:r>
            <a:r>
              <a:rPr sz="6600" dirty="0">
                <a:solidFill>
                  <a:prstClr val="white">
                    <a:lumMod val="50000"/>
                  </a:prstClr>
                </a:solidFill>
                <a:latin typeface="Calibri Light" panose="020F0302020204030204" pitchFamily="34" charset="0"/>
                <a:cs typeface="Calibri" panose="020F0502020204030204" pitchFamily="34" charset="0"/>
              </a:rPr>
              <a:t>are formatted for you. </a:t>
            </a:r>
            <a:r>
              <a:rPr lang="en-US" sz="6600" dirty="0">
                <a:solidFill>
                  <a:prstClr val="white">
                    <a:lumMod val="50000"/>
                  </a:prstClr>
                </a:solidFill>
                <a:latin typeface="Calibri Light" panose="020F0302020204030204" pitchFamily="34" charset="0"/>
                <a:cs typeface="Calibri" panose="020F0502020204030204" pitchFamily="34" charset="0"/>
              </a:rPr>
              <a:t>Type</a:t>
            </a:r>
            <a:r>
              <a:rPr lang="en-US" sz="6600" baseline="0" dirty="0">
                <a:solidFill>
                  <a:prstClr val="white">
                    <a:lumMod val="50000"/>
                  </a:prstClr>
                </a:solidFill>
                <a:latin typeface="Calibri Light" panose="020F0302020204030204" pitchFamily="34" charset="0"/>
                <a:cs typeface="Calibri" panose="020F0502020204030204" pitchFamily="34" charset="0"/>
              </a:rPr>
              <a:t> in the placeholders </a:t>
            </a:r>
            <a:r>
              <a:rPr lang="en-US" sz="6600" dirty="0">
                <a:solidFill>
                  <a:prstClr val="white">
                    <a:lumMod val="50000"/>
                  </a:prstClr>
                </a:solidFill>
                <a:latin typeface="Calibri Light" panose="020F0302020204030204" pitchFamily="34" charset="0"/>
                <a:cs typeface="Calibri" panose="020F0502020204030204" pitchFamily="34" charset="0"/>
              </a:rPr>
              <a:t>to add text, or c</a:t>
            </a:r>
            <a:r>
              <a:rPr lang="en-US" sz="6600" baseline="0" dirty="0">
                <a:solidFill>
                  <a:prstClr val="white">
                    <a:lumMod val="50000"/>
                  </a:prstClr>
                </a:solidFill>
                <a:latin typeface="Calibri Light" panose="020F0302020204030204" pitchFamily="34" charset="0"/>
                <a:cs typeface="Calibri" panose="020F0502020204030204" pitchFamily="34" charset="0"/>
              </a:rPr>
              <a:t>lick an icon to add a table, chart, SmartArt graphic, picture or multimedia file.</a:t>
            </a:r>
          </a:p>
          <a:p>
            <a:pPr lvl="0">
              <a:spcBef>
                <a:spcPts val="2400"/>
              </a:spcBef>
            </a:pPr>
            <a:r>
              <a:rPr lang="en-US" sz="6600" dirty="0">
                <a:solidFill>
                  <a:prstClr val="white">
                    <a:lumMod val="50000"/>
                  </a:prstClr>
                </a:solidFill>
                <a:latin typeface="Calibri Light" panose="020F0302020204030204" pitchFamily="34" charset="0"/>
                <a:cs typeface="Calibri" panose="020F0502020204030204" pitchFamily="34" charset="0"/>
              </a:rPr>
              <a:t>T</a:t>
            </a:r>
            <a:r>
              <a:rPr sz="6600" dirty="0">
                <a:solidFill>
                  <a:prstClr val="white">
                    <a:lumMod val="50000"/>
                  </a:prstClr>
                </a:solidFill>
                <a:latin typeface="Calibri Light" panose="020F0302020204030204" pitchFamily="34" charset="0"/>
                <a:cs typeface="Calibri" panose="020F0502020204030204" pitchFamily="34" charset="0"/>
              </a:rPr>
              <a:t>o add or remove bullet points from text, just click the Bullets button on the Home tab.</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If you need more placeholders for titles, </a:t>
            </a:r>
            <a:r>
              <a:rPr lang="en-US" sz="6600" dirty="0">
                <a:solidFill>
                  <a:prstClr val="white">
                    <a:lumMod val="50000"/>
                  </a:prstClr>
                </a:solidFill>
                <a:latin typeface="Calibri Light" panose="020F0302020204030204" pitchFamily="34" charset="0"/>
                <a:cs typeface="Calibri" panose="020F0502020204030204" pitchFamily="34" charset="0"/>
              </a:rPr>
              <a:t>content</a:t>
            </a:r>
            <a:r>
              <a:rPr sz="6600" dirty="0">
                <a:solidFill>
                  <a:prstClr val="white">
                    <a:lumMod val="50000"/>
                  </a:prstClr>
                </a:solidFill>
                <a:latin typeface="Calibri Light" panose="020F0302020204030204" pitchFamily="34" charset="0"/>
                <a:cs typeface="Calibri" panose="020F0502020204030204" pitchFamily="34" charset="0"/>
              </a:rPr>
              <a:t> or body text, just make a copy of what you need and drag it into place. PowerPoint’s Smart Guides will help you align it with everything else.</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a:t>
            </a:r>
            <a:r>
              <a:rPr lang="en-US" sz="6600" dirty="0">
                <a:solidFill>
                  <a:prstClr val="white">
                    <a:lumMod val="50000"/>
                  </a:prstClr>
                </a:solidFill>
                <a:latin typeface="Calibri Light" panose="020F0302020204030204" pitchFamily="34" charset="0"/>
                <a:cs typeface="Calibri" panose="020F0502020204030204" pitchFamily="34" charset="0"/>
              </a:rPr>
              <a:t>right-</a:t>
            </a:r>
            <a:r>
              <a:rPr sz="6600" dirty="0">
                <a:solidFill>
                  <a:prstClr val="white">
                    <a:lumMod val="50000"/>
                  </a:prstClr>
                </a:solidFill>
                <a:latin typeface="Calibri Light" panose="020F0302020204030204" pitchFamily="34" charset="0"/>
                <a:cs typeface="Calibri" panose="020F0502020204030204" pitchFamily="34" charset="0"/>
              </a:rPr>
              <a:t>click a picture</a:t>
            </a:r>
            <a:r>
              <a:rPr lang="en-US" sz="6600" dirty="0">
                <a:solidFill>
                  <a:prstClr val="white">
                    <a:lumMod val="50000"/>
                  </a:prstClr>
                </a:solidFill>
                <a:latin typeface="Calibri Light" panose="020F0302020204030204" pitchFamily="34" charset="0"/>
                <a:cs typeface="Calibri" panose="020F0502020204030204" pitchFamily="34" charset="0"/>
              </a:rPr>
              <a:t> and choose Change Picture. Maintain the</a:t>
            </a:r>
            <a:r>
              <a:rPr lang="en-US" sz="6600" baseline="0" dirty="0">
                <a:solidFill>
                  <a:prstClr val="white">
                    <a:lumMod val="50000"/>
                  </a:prstClr>
                </a:solidFill>
                <a:latin typeface="Calibri Light" panose="020F0302020204030204" pitchFamily="34" charset="0"/>
                <a:cs typeface="Calibri" panose="020F0502020204030204" pitchFamily="34" charset="0"/>
              </a:rPr>
              <a:t> proportion of pictures as you r</a:t>
            </a:r>
            <a:r>
              <a:rPr lang="en-US" sz="6600" dirty="0">
                <a:solidFill>
                  <a:prstClr val="white">
                    <a:lumMod val="50000"/>
                  </a:prstClr>
                </a:solidFill>
                <a:latin typeface="Calibri Light" panose="020F0302020204030204" pitchFamily="34" charset="0"/>
                <a:cs typeface="Calibri" panose="020F0502020204030204" pitchFamily="34" charset="0"/>
              </a:rPr>
              <a:t>esize</a:t>
            </a:r>
            <a:r>
              <a:rPr lang="en-US" sz="6600" baseline="0" dirty="0">
                <a:solidFill>
                  <a:prstClr val="white">
                    <a:lumMod val="50000"/>
                  </a:prstClr>
                </a:solidFill>
                <a:latin typeface="Calibri Light" panose="020F0302020204030204" pitchFamily="34" charset="0"/>
                <a:cs typeface="Calibri" panose="020F0502020204030204" pitchFamily="34" charset="0"/>
              </a:rPr>
              <a:t> by dragging a corner.</a:t>
            </a:r>
            <a:endParaRPr sz="6600" dirty="0">
              <a:solidFill>
                <a:prstClr val="white">
                  <a:lumMod val="50000"/>
                </a:prstClr>
              </a:solidFill>
              <a:latin typeface="Calibri Light" panose="020F0302020204030204" pitchFamily="34" charset="0"/>
              <a:cs typeface="Calibri" panose="020F0502020204030204" pitchFamily="34" charset="0"/>
            </a:endParaRPr>
          </a:p>
        </p:txBody>
      </p:sp>
      <p:sp>
        <p:nvSpPr>
          <p:cNvPr id="40" name="Line 115"/>
          <p:cNvSpPr>
            <a:spLocks noChangeShapeType="1"/>
          </p:cNvSpPr>
          <p:nvPr/>
        </p:nvSpPr>
        <p:spPr bwMode="white">
          <a:xfrm>
            <a:off x="1143000" y="617220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Line 115"/>
          <p:cNvSpPr>
            <a:spLocks noChangeShapeType="1"/>
          </p:cNvSpPr>
          <p:nvPr/>
        </p:nvSpPr>
        <p:spPr bwMode="white">
          <a:xfrm>
            <a:off x="1143000" y="2330196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Rectangle 48"/>
          <p:cNvSpPr/>
          <p:nvPr userDrawn="1"/>
        </p:nvSpPr>
        <p:spPr>
          <a:xfrm>
            <a:off x="14927686" y="6172200"/>
            <a:ext cx="457200" cy="9144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Line 115"/>
          <p:cNvSpPr>
            <a:spLocks noChangeShapeType="1"/>
          </p:cNvSpPr>
          <p:nvPr userDrawn="1"/>
        </p:nvSpPr>
        <p:spPr bwMode="white">
          <a:xfrm>
            <a:off x="15387315" y="617220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Rectangle 50"/>
          <p:cNvSpPr/>
          <p:nvPr userDrawn="1"/>
        </p:nvSpPr>
        <p:spPr>
          <a:xfrm>
            <a:off x="29138880" y="6172200"/>
            <a:ext cx="457200" cy="914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Line 115"/>
          <p:cNvSpPr>
            <a:spLocks noChangeShapeType="1"/>
          </p:cNvSpPr>
          <p:nvPr userDrawn="1"/>
        </p:nvSpPr>
        <p:spPr bwMode="white">
          <a:xfrm>
            <a:off x="29596080" y="617220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Rectangle 52"/>
          <p:cNvSpPr/>
          <p:nvPr userDrawn="1"/>
        </p:nvSpPr>
        <p:spPr>
          <a:xfrm>
            <a:off x="29141928" y="23298912"/>
            <a:ext cx="457200" cy="914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Line 115"/>
          <p:cNvSpPr>
            <a:spLocks noChangeShapeType="1"/>
          </p:cNvSpPr>
          <p:nvPr userDrawn="1"/>
        </p:nvSpPr>
        <p:spPr bwMode="white">
          <a:xfrm>
            <a:off x="29596080" y="23298912"/>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 name="Rectangle 54"/>
          <p:cNvSpPr/>
          <p:nvPr userDrawn="1"/>
        </p:nvSpPr>
        <p:spPr>
          <a:xfrm>
            <a:off x="14932152" y="23298912"/>
            <a:ext cx="457200" cy="914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Line 115"/>
          <p:cNvSpPr>
            <a:spLocks noChangeShapeType="1"/>
          </p:cNvSpPr>
          <p:nvPr userDrawn="1"/>
        </p:nvSpPr>
        <p:spPr bwMode="white">
          <a:xfrm>
            <a:off x="15389352" y="23298912"/>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Date Placeholder 2"/>
          <p:cNvSpPr>
            <a:spLocks noGrp="1"/>
          </p:cNvSpPr>
          <p:nvPr userDrawn="1">
            <p:ph type="dt" sz="half" idx="10"/>
          </p:nvPr>
        </p:nvSpPr>
        <p:spPr/>
        <p:txBody>
          <a:bodyPr/>
          <a:lstStyle/>
          <a:p>
            <a:fld id="{ECAA57DF-1C19-4726-AB84-014692BAD8F5}" type="datetimeFigureOut">
              <a:rPr lang="en-US" smtClean="0"/>
              <a:t>4/12/2018</a:t>
            </a:fld>
            <a:endParaRPr lang="en-US"/>
          </a:p>
        </p:txBody>
      </p:sp>
      <p:sp>
        <p:nvSpPr>
          <p:cNvPr id="4" name="Footer Placeholder 3"/>
          <p:cNvSpPr>
            <a:spLocks noGrp="1"/>
          </p:cNvSpPr>
          <p:nvPr userDrawn="1">
            <p:ph type="ftr" sz="quarter" idx="11"/>
          </p:nvPr>
        </p:nvSpPr>
        <p:spPr/>
        <p:txBody>
          <a:bodyPr/>
          <a:lstStyle/>
          <a:p>
            <a:endParaRPr lang="en-US"/>
          </a:p>
        </p:txBody>
      </p:sp>
      <p:sp>
        <p:nvSpPr>
          <p:cNvPr id="5" name="Slide Number Placeholder 4"/>
          <p:cNvSpPr>
            <a:spLocks noGrp="1"/>
          </p:cNvSpPr>
          <p:nvPr userDrawn="1">
            <p:ph type="sldNum" sz="quarter" idx="12"/>
          </p:nvPr>
        </p:nvSpPr>
        <p:spPr/>
        <p:txBody>
          <a:bodyPr/>
          <a:lstStyle/>
          <a:p>
            <a:fld id="{91B4C631-C489-4C11-812F-2172FBEAE82B}" type="slidenum">
              <a:rPr lang="en-US" smtClean="0"/>
              <a:t>‹#›</a:t>
            </a:fld>
            <a:endParaRPr lang="en-US"/>
          </a:p>
        </p:txBody>
      </p:sp>
      <p:sp>
        <p:nvSpPr>
          <p:cNvPr id="46" name="Line 115"/>
          <p:cNvSpPr>
            <a:spLocks noChangeShapeType="1"/>
          </p:cNvSpPr>
          <p:nvPr/>
        </p:nvSpPr>
        <p:spPr bwMode="white">
          <a:xfrm>
            <a:off x="1143000" y="1479804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45907722"/>
      </p:ext>
    </p:extLst>
  </p:cSld>
  <p:clrMapOvr>
    <a:masterClrMapping/>
  </p:clrMapOvr>
  <p:extLst mod="1">
    <p:ext uri="{DCECCB84-F9BA-43D5-87BE-67443E8EF086}">
      <p15:sldGuideLst xmlns:p15="http://schemas.microsoft.com/office/powerpoint/2012/main">
        <p15:guide id="1" pos="9168">
          <p15:clr>
            <a:srgbClr val="A4A3A4"/>
          </p15:clr>
        </p15:guide>
        <p15:guide id="2" pos="18480">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04"/>
          <p:cNvSpPr>
            <a:spLocks noChangeArrowheads="1"/>
          </p:cNvSpPr>
          <p:nvPr userDrawn="1"/>
        </p:nvSpPr>
        <p:spPr bwMode="auto">
          <a:xfrm flipH="1">
            <a:off x="685800" y="0"/>
            <a:ext cx="457200" cy="3886200"/>
          </a:xfrm>
          <a:prstGeom prst="rect">
            <a:avLst/>
          </a:prstGeom>
          <a:solidFill>
            <a:schemeClr val="accent2"/>
          </a:solidFill>
          <a:ln>
            <a:noFill/>
          </a:ln>
          <a:effectLst/>
        </p:spPr>
        <p:txBody>
          <a:bodyPr wrap="none" anchor="ctr"/>
          <a:lstStyle/>
          <a:p>
            <a:endParaRPr lang="en-US"/>
          </a:p>
        </p:txBody>
      </p:sp>
      <p:sp>
        <p:nvSpPr>
          <p:cNvPr id="7" name="Rectangle 6"/>
          <p:cNvSpPr/>
          <p:nvPr userDrawn="1"/>
        </p:nvSpPr>
        <p:spPr bwMode="auto">
          <a:xfrm>
            <a:off x="1142999" y="0"/>
            <a:ext cx="42748200" cy="38862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bwMode="auto">
          <a:xfrm>
            <a:off x="2209800" y="1219260"/>
            <a:ext cx="35661600" cy="251454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400800" y="6019800"/>
            <a:ext cx="31089600" cy="236296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4/12/2018</a:t>
            </a:fld>
            <a:endParaRPr lang="en-US"/>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a:p>
        </p:txBody>
      </p:sp>
      <p:grpSp>
        <p:nvGrpSpPr>
          <p:cNvPr id="8" name="Group 7"/>
          <p:cNvGrpSpPr/>
          <p:nvPr userDrawn="1"/>
        </p:nvGrpSpPr>
        <p:grpSpPr bwMode="white">
          <a:xfrm>
            <a:off x="1143000" y="0"/>
            <a:ext cx="42748200" cy="5513832"/>
            <a:chOff x="1143000" y="0"/>
            <a:chExt cx="42748200" cy="5513832"/>
          </a:xfrm>
        </p:grpSpPr>
        <p:sp>
          <p:nvSpPr>
            <p:cNvPr id="9" name="Line 112"/>
            <p:cNvSpPr>
              <a:spLocks noChangeShapeType="1"/>
            </p:cNvSpPr>
            <p:nvPr userDrawn="1"/>
          </p:nvSpPr>
          <p:spPr bwMode="white">
            <a:xfrm>
              <a:off x="1143000" y="3899217"/>
              <a:ext cx="42748200" cy="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Line 115"/>
            <p:cNvSpPr>
              <a:spLocks noChangeShapeType="1"/>
            </p:cNvSpPr>
            <p:nvPr userDrawn="1"/>
          </p:nvSpPr>
          <p:spPr bwMode="white">
            <a:xfrm>
              <a:off x="1143000" y="0"/>
              <a:ext cx="0" cy="5513832"/>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Line 112"/>
            <p:cNvSpPr>
              <a:spLocks noChangeShapeType="1"/>
            </p:cNvSpPr>
            <p:nvPr userDrawn="1"/>
          </p:nvSpPr>
          <p:spPr bwMode="white">
            <a:xfrm>
              <a:off x="1143000" y="5486400"/>
              <a:ext cx="42748200" cy="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8000" b="1" kern="1200">
          <a:solidFill>
            <a:schemeClr val="tx2"/>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368">
          <p15:clr>
            <a:srgbClr val="A4A3A4"/>
          </p15:clr>
        </p15:guide>
        <p15:guide id="2" pos="720">
          <p15:clr>
            <a:srgbClr val="A4A3A4"/>
          </p15:clr>
        </p15:guide>
        <p15:guide id="3" pos="26928">
          <p15:clr>
            <a:srgbClr val="A4A3A4"/>
          </p15:clr>
        </p15:guide>
        <p15:guide id="4" pos="13824">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74552" y="306451"/>
            <a:ext cx="42716648" cy="3224551"/>
          </a:xfrm>
        </p:spPr>
        <p:txBody>
          <a:bodyPr anchor="ctr">
            <a:normAutofit/>
          </a:bodyPr>
          <a:lstStyle/>
          <a:p>
            <a:pPr algn="ctr"/>
            <a:r>
              <a:rPr lang="en-US" sz="9000" dirty="0"/>
              <a:t>Media Preferences in the 2016 Election: Partisan Differences in Media Consumption and Effects on Vote Choice </a:t>
            </a:r>
          </a:p>
        </p:txBody>
      </p:sp>
      <p:sp>
        <p:nvSpPr>
          <p:cNvPr id="23" name="Text Placeholder 22"/>
          <p:cNvSpPr>
            <a:spLocks noGrp="1"/>
          </p:cNvSpPr>
          <p:nvPr>
            <p:ph type="body" sz="quarter" idx="36"/>
          </p:nvPr>
        </p:nvSpPr>
        <p:spPr>
          <a:xfrm>
            <a:off x="1174552" y="3955160"/>
            <a:ext cx="42716648" cy="1482165"/>
          </a:xfrm>
        </p:spPr>
        <p:txBody>
          <a:bodyPr/>
          <a:lstStyle/>
          <a:p>
            <a:pPr algn="ctr"/>
            <a:r>
              <a:rPr lang="en-US" sz="6600" dirty="0">
                <a:solidFill>
                  <a:schemeClr val="tx2"/>
                </a:solidFill>
              </a:rPr>
              <a:t>By Graham Hulsey</a:t>
            </a:r>
          </a:p>
        </p:txBody>
      </p:sp>
      <p:sp>
        <p:nvSpPr>
          <p:cNvPr id="5" name="Text Placeholder 4"/>
          <p:cNvSpPr>
            <a:spLocks noGrp="1"/>
          </p:cNvSpPr>
          <p:nvPr>
            <p:ph type="body" sz="quarter" idx="13"/>
          </p:nvPr>
        </p:nvSpPr>
        <p:spPr>
          <a:solidFill>
            <a:schemeClr val="bg2">
              <a:lumMod val="75000"/>
            </a:schemeClr>
          </a:solidFill>
          <a:ln>
            <a:solidFill>
              <a:schemeClr val="tx1"/>
            </a:solidFill>
          </a:ln>
        </p:spPr>
        <p:txBody>
          <a:bodyPr/>
          <a:lstStyle/>
          <a:p>
            <a:pPr algn="ctr"/>
            <a:r>
              <a:rPr lang="en-US" sz="5400" dirty="0"/>
              <a:t>Abstract and Research Question</a:t>
            </a:r>
          </a:p>
        </p:txBody>
      </p:sp>
      <p:sp>
        <p:nvSpPr>
          <p:cNvPr id="11" name="Content Placeholder 10"/>
          <p:cNvSpPr>
            <a:spLocks noGrp="1"/>
          </p:cNvSpPr>
          <p:nvPr>
            <p:ph sz="quarter" idx="24"/>
          </p:nvPr>
        </p:nvSpPr>
        <p:spPr/>
        <p:txBody>
          <a:bodyPr>
            <a:noAutofit/>
          </a:bodyPr>
          <a:lstStyle/>
          <a:p>
            <a:pPr marL="0" indent="0" algn="ctr">
              <a:buNone/>
            </a:pPr>
            <a:r>
              <a:rPr lang="en-US" sz="3000" dirty="0"/>
              <a:t>In the 2016 general election, traditional and new media outlets battled with each other to influence voters. Did voters use a diverse group of sources to create an accurate picture of the candidates and their policies? Evidence suggests that most voters do not gather information in an unbiased way. Instead, voters let emotions and cognitive bias guide their information process, while taking advantage of shortcuts such as party identification to save time and effort, creating partisan and isolated media systems that gave voters a narrative that was easier to understand. Analysis of 2016 ANES data found that conservative media consumption habits were a significant predictor of voting for Trump, while liberal habits were not. </a:t>
            </a:r>
          </a:p>
          <a:p>
            <a:pPr marL="0" indent="0">
              <a:buNone/>
            </a:pPr>
            <a:r>
              <a:rPr lang="en-US" sz="3600" u="sng" dirty="0"/>
              <a:t>R</a:t>
            </a:r>
            <a:r>
              <a:rPr lang="en-US" sz="3000" u="sng" dirty="0"/>
              <a:t>esearch Question:</a:t>
            </a:r>
            <a:r>
              <a:rPr lang="en-US" sz="3000" dirty="0"/>
              <a:t> How do voters acquire and process information from all the available sources? Does this process have an effect on final vote choice?</a:t>
            </a:r>
          </a:p>
          <a:p>
            <a:pPr marL="0" indent="0">
              <a:buNone/>
            </a:pPr>
            <a:endParaRPr lang="en-US" sz="3000" dirty="0"/>
          </a:p>
          <a:p>
            <a:pPr marL="0" indent="0">
              <a:buNone/>
            </a:pPr>
            <a:endParaRPr lang="en-US" sz="4000" dirty="0"/>
          </a:p>
        </p:txBody>
      </p:sp>
      <p:sp>
        <p:nvSpPr>
          <p:cNvPr id="7" name="Text Placeholder 6"/>
          <p:cNvSpPr>
            <a:spLocks noGrp="1"/>
          </p:cNvSpPr>
          <p:nvPr>
            <p:ph type="body" sz="quarter" idx="17"/>
          </p:nvPr>
        </p:nvSpPr>
        <p:spPr>
          <a:xfrm>
            <a:off x="1166310" y="14811860"/>
            <a:ext cx="13048488" cy="914400"/>
          </a:xfrm>
          <a:solidFill>
            <a:schemeClr val="bg2">
              <a:lumMod val="75000"/>
            </a:schemeClr>
          </a:solidFill>
          <a:ln>
            <a:solidFill>
              <a:schemeClr val="tx1"/>
            </a:solidFill>
          </a:ln>
        </p:spPr>
        <p:txBody>
          <a:bodyPr>
            <a:noAutofit/>
          </a:bodyPr>
          <a:lstStyle/>
          <a:p>
            <a:pPr algn="ctr"/>
            <a:r>
              <a:rPr lang="en-US" sz="5400" dirty="0"/>
              <a:t>Literature and Methods</a:t>
            </a:r>
          </a:p>
        </p:txBody>
      </p:sp>
      <p:sp>
        <p:nvSpPr>
          <p:cNvPr id="12" name="Content Placeholder 11"/>
          <p:cNvSpPr>
            <a:spLocks noGrp="1"/>
          </p:cNvSpPr>
          <p:nvPr>
            <p:ph sz="quarter" idx="25"/>
          </p:nvPr>
        </p:nvSpPr>
        <p:spPr>
          <a:xfrm>
            <a:off x="1211196" y="15757633"/>
            <a:ext cx="13048488" cy="7297030"/>
          </a:xfrm>
        </p:spPr>
        <p:txBody>
          <a:bodyPr>
            <a:noAutofit/>
          </a:bodyPr>
          <a:lstStyle/>
          <a:p>
            <a:pPr marL="0" indent="0">
              <a:buNone/>
            </a:pPr>
            <a:r>
              <a:rPr lang="en-US" u="sng" dirty="0"/>
              <a:t>Literature:</a:t>
            </a:r>
          </a:p>
          <a:p>
            <a:r>
              <a:rPr lang="en-US" dirty="0"/>
              <a:t>Anthony Downs argues that voters create rational information systems to help them enact specific social states. However, voters can also rationally delegate nearly every process of voting, including the process of becoming informed. </a:t>
            </a:r>
          </a:p>
          <a:p>
            <a:r>
              <a:rPr lang="en-US" dirty="0"/>
              <a:t>Research into rationality, emotions and confirmation bias, and the structure of political media suggests that voters do not systematically acquire all relevant information when making a decision.</a:t>
            </a:r>
          </a:p>
          <a:p>
            <a:r>
              <a:rPr lang="en-US" dirty="0"/>
              <a:t>Instead many voters are guided by biases and emotions that existing media outlets identify and cater to as a way to increase their influence. </a:t>
            </a:r>
          </a:p>
          <a:p>
            <a:pPr marL="0" indent="0">
              <a:buNone/>
            </a:pPr>
            <a:r>
              <a:rPr lang="en-US" u="sng" dirty="0"/>
              <a:t>Methods: </a:t>
            </a:r>
            <a:endParaRPr lang="en-US" dirty="0"/>
          </a:p>
          <a:p>
            <a:r>
              <a:rPr lang="en-US" dirty="0"/>
              <a:t>Using 2016 ANES data, I conducted a factor analysis to identify the underlying traits of a voter’s media consumption behavior.</a:t>
            </a:r>
          </a:p>
          <a:p>
            <a:r>
              <a:rPr lang="en-US" dirty="0"/>
              <a:t>I used probit regression to determine if that behavior by itself affected vote choice in the election.</a:t>
            </a:r>
          </a:p>
          <a:p>
            <a:pPr marL="0" indent="0">
              <a:buNone/>
            </a:pPr>
            <a:endParaRPr lang="en-US" sz="3000" dirty="0"/>
          </a:p>
        </p:txBody>
      </p:sp>
      <p:sp>
        <p:nvSpPr>
          <p:cNvPr id="8" name="Text Placeholder 7"/>
          <p:cNvSpPr>
            <a:spLocks noGrp="1"/>
          </p:cNvSpPr>
          <p:nvPr>
            <p:ph type="body" sz="quarter" idx="19"/>
          </p:nvPr>
        </p:nvSpPr>
        <p:spPr>
          <a:solidFill>
            <a:schemeClr val="accent2">
              <a:lumMod val="75000"/>
            </a:schemeClr>
          </a:solidFill>
          <a:ln>
            <a:solidFill>
              <a:schemeClr val="tx1"/>
            </a:solidFill>
          </a:ln>
        </p:spPr>
        <p:txBody>
          <a:bodyPr/>
          <a:lstStyle/>
          <a:p>
            <a:pPr algn="ctr"/>
            <a:r>
              <a:rPr lang="en-US" sz="5400" dirty="0"/>
              <a:t>Hypotheses</a:t>
            </a:r>
          </a:p>
        </p:txBody>
      </p:sp>
      <p:sp>
        <p:nvSpPr>
          <p:cNvPr id="13" name="Content Placeholder 12"/>
          <p:cNvSpPr>
            <a:spLocks noGrp="1"/>
          </p:cNvSpPr>
          <p:nvPr>
            <p:ph sz="quarter" idx="26"/>
          </p:nvPr>
        </p:nvSpPr>
        <p:spPr/>
        <p:txBody>
          <a:bodyPr>
            <a:noAutofit/>
          </a:bodyPr>
          <a:lstStyle/>
          <a:p>
            <a:pPr marL="0" indent="0" algn="ctr">
              <a:buNone/>
            </a:pPr>
            <a:endParaRPr lang="en-US" sz="3400" i="1" dirty="0"/>
          </a:p>
          <a:p>
            <a:pPr marL="0" indent="0" algn="ctr">
              <a:buNone/>
            </a:pPr>
            <a:r>
              <a:rPr lang="en-US" sz="3400" i="1" dirty="0"/>
              <a:t>Hypothesis 1</a:t>
            </a:r>
            <a:r>
              <a:rPr lang="en-US" sz="3400" dirty="0"/>
              <a:t>: Exposure to conservative media systems will increase the probability of voting for Donald Trump even when controlling for other explanatory variables. </a:t>
            </a:r>
          </a:p>
          <a:p>
            <a:pPr marL="0" indent="0" algn="ctr">
              <a:buNone/>
            </a:pPr>
            <a:endParaRPr lang="en-US" sz="3400" dirty="0"/>
          </a:p>
          <a:p>
            <a:pPr marL="0" indent="0" algn="ctr">
              <a:buNone/>
            </a:pPr>
            <a:r>
              <a:rPr lang="en-US" sz="3400" i="1" dirty="0"/>
              <a:t>Hypothesis 2</a:t>
            </a:r>
            <a:r>
              <a:rPr lang="en-US" sz="3400" dirty="0"/>
              <a:t>: Exposure to liberal media systems will reduce the probability of voting for Donald Trump when controlling for other explanatory variables.</a:t>
            </a:r>
          </a:p>
        </p:txBody>
      </p:sp>
      <p:sp>
        <p:nvSpPr>
          <p:cNvPr id="9" name="Text Placeholder 8"/>
          <p:cNvSpPr>
            <a:spLocks noGrp="1"/>
          </p:cNvSpPr>
          <p:nvPr>
            <p:ph type="body" sz="quarter" idx="21"/>
          </p:nvPr>
        </p:nvSpPr>
        <p:spPr>
          <a:solidFill>
            <a:schemeClr val="accent2">
              <a:lumMod val="75000"/>
            </a:schemeClr>
          </a:solidFill>
          <a:ln>
            <a:solidFill>
              <a:schemeClr val="tx1"/>
            </a:solidFill>
          </a:ln>
        </p:spPr>
        <p:txBody>
          <a:bodyPr/>
          <a:lstStyle/>
          <a:p>
            <a:pPr algn="ctr"/>
            <a:r>
              <a:rPr lang="en-US" sz="5400" dirty="0"/>
              <a:t>Results: Factor Analysis</a:t>
            </a:r>
          </a:p>
        </p:txBody>
      </p:sp>
      <p:sp>
        <p:nvSpPr>
          <p:cNvPr id="15" name="Content Placeholder 14"/>
          <p:cNvSpPr>
            <a:spLocks noGrp="1"/>
          </p:cNvSpPr>
          <p:nvPr>
            <p:ph sz="quarter" idx="37"/>
          </p:nvPr>
        </p:nvSpPr>
        <p:spPr>
          <a:xfrm>
            <a:off x="15416784" y="19011900"/>
            <a:ext cx="13048488" cy="3979344"/>
          </a:xfrm>
        </p:spPr>
        <p:txBody>
          <a:bodyPr/>
          <a:lstStyle/>
          <a:p>
            <a:r>
              <a:rPr lang="en-US" dirty="0"/>
              <a:t>.</a:t>
            </a:r>
          </a:p>
        </p:txBody>
      </p:sp>
      <p:sp>
        <p:nvSpPr>
          <p:cNvPr id="16" name="Text Placeholder 15"/>
          <p:cNvSpPr>
            <a:spLocks noGrp="1"/>
          </p:cNvSpPr>
          <p:nvPr>
            <p:ph type="body" sz="quarter" idx="29"/>
          </p:nvPr>
        </p:nvSpPr>
        <p:spPr>
          <a:solidFill>
            <a:schemeClr val="bg2">
              <a:lumMod val="75000"/>
            </a:schemeClr>
          </a:solidFill>
          <a:ln>
            <a:solidFill>
              <a:schemeClr val="tx1"/>
            </a:solidFill>
          </a:ln>
        </p:spPr>
        <p:txBody>
          <a:bodyPr/>
          <a:lstStyle/>
          <a:p>
            <a:pPr algn="ctr"/>
            <a:r>
              <a:rPr lang="en-US" sz="5400" dirty="0"/>
              <a:t>Results: Partisan Differences</a:t>
            </a:r>
          </a:p>
        </p:txBody>
      </p:sp>
      <p:sp>
        <p:nvSpPr>
          <p:cNvPr id="18" name="Text Placeholder 17"/>
          <p:cNvSpPr>
            <a:spLocks noGrp="1"/>
          </p:cNvSpPr>
          <p:nvPr>
            <p:ph type="body" sz="quarter" idx="31"/>
          </p:nvPr>
        </p:nvSpPr>
        <p:spPr>
          <a:solidFill>
            <a:schemeClr val="bg2">
              <a:lumMod val="75000"/>
            </a:schemeClr>
          </a:solidFill>
          <a:ln>
            <a:solidFill>
              <a:schemeClr val="tx1"/>
            </a:solidFill>
          </a:ln>
        </p:spPr>
        <p:txBody>
          <a:bodyPr/>
          <a:lstStyle/>
          <a:p>
            <a:pPr algn="ctr"/>
            <a:r>
              <a:rPr lang="en-US" sz="5400" dirty="0"/>
              <a:t>Results: </a:t>
            </a:r>
            <a:r>
              <a:rPr lang="en-US" sz="5400" dirty="0" err="1"/>
              <a:t>Probit</a:t>
            </a:r>
            <a:r>
              <a:rPr lang="en-US" sz="5400" dirty="0"/>
              <a:t> Regression</a:t>
            </a:r>
          </a:p>
        </p:txBody>
      </p:sp>
      <p:sp>
        <p:nvSpPr>
          <p:cNvPr id="21" name="Text Placeholder 20"/>
          <p:cNvSpPr>
            <a:spLocks noGrp="1"/>
          </p:cNvSpPr>
          <p:nvPr>
            <p:ph type="body" sz="quarter" idx="34"/>
          </p:nvPr>
        </p:nvSpPr>
        <p:spPr>
          <a:solidFill>
            <a:schemeClr val="accent2">
              <a:lumMod val="75000"/>
            </a:schemeClr>
          </a:solidFill>
          <a:ln>
            <a:solidFill>
              <a:schemeClr val="tx1"/>
            </a:solidFill>
          </a:ln>
        </p:spPr>
        <p:txBody>
          <a:bodyPr/>
          <a:lstStyle/>
          <a:p>
            <a:pPr algn="ctr"/>
            <a:r>
              <a:rPr lang="en-US" sz="5400" dirty="0"/>
              <a:t>Conclusions</a:t>
            </a:r>
          </a:p>
        </p:txBody>
      </p:sp>
      <p:sp>
        <p:nvSpPr>
          <p:cNvPr id="22" name="Content Placeholder 21"/>
          <p:cNvSpPr>
            <a:spLocks noGrp="1"/>
          </p:cNvSpPr>
          <p:nvPr>
            <p:ph sz="quarter" idx="35"/>
          </p:nvPr>
        </p:nvSpPr>
        <p:spPr/>
        <p:txBody>
          <a:bodyPr>
            <a:noAutofit/>
          </a:bodyPr>
          <a:lstStyle/>
          <a:p>
            <a:r>
              <a:rPr lang="en-US" sz="3800" dirty="0"/>
              <a:t>Voters acquire and process information in a general election differently along partisan lines. </a:t>
            </a:r>
          </a:p>
          <a:p>
            <a:r>
              <a:rPr lang="en-US" sz="3800" dirty="0"/>
              <a:t>Republicans had more partisan and isolated media systems than Democrats. </a:t>
            </a:r>
          </a:p>
          <a:p>
            <a:r>
              <a:rPr lang="en-US" sz="3800" dirty="0"/>
              <a:t>Conservative media habits were always a significant predictor of voting for Donald Trump, while liberal media habits were not always a significant predictor of vote choice. </a:t>
            </a:r>
          </a:p>
          <a:p>
            <a:r>
              <a:rPr lang="en-US" sz="3800" dirty="0"/>
              <a:t>This suggests that partisan media consumption had different effects on vote choice in the 2016 general election.</a:t>
            </a:r>
          </a:p>
        </p:txBody>
      </p:sp>
      <p:sp>
        <p:nvSpPr>
          <p:cNvPr id="14" name="Content Placeholder 13">
            <a:extLst>
              <a:ext uri="{FF2B5EF4-FFF2-40B4-BE49-F238E27FC236}">
                <a16:creationId xmlns:a16="http://schemas.microsoft.com/office/drawing/2014/main" id="{F9F4AA09-07D2-C84B-B254-F1A74BF213EF}"/>
              </a:ext>
            </a:extLst>
          </p:cNvPr>
          <p:cNvSpPr>
            <a:spLocks noGrp="1"/>
          </p:cNvSpPr>
          <p:nvPr>
            <p:ph sz="quarter" idx="27"/>
          </p:nvPr>
        </p:nvSpPr>
        <p:spPr>
          <a:xfrm>
            <a:off x="15416784" y="7086600"/>
            <a:ext cx="13070964" cy="15480486"/>
          </a:xfrm>
        </p:spPr>
        <p:txBody>
          <a:bodyPr>
            <a:normAutofit/>
          </a:bodyPr>
          <a:lstStyle/>
          <a:p>
            <a:pPr marL="0" indent="0" algn="ctr">
              <a:buNone/>
            </a:pPr>
            <a:r>
              <a:rPr lang="en-US" sz="3800" dirty="0"/>
              <a:t>Factor Analysis revealed two main underlying traits of media consumption behavior, a liberal trait and a conservative trait</a:t>
            </a:r>
            <a:r>
              <a:rPr lang="en-US" sz="4400" dirty="0"/>
              <a:t>. </a:t>
            </a:r>
          </a:p>
          <a:p>
            <a:pPr marL="0" indent="0">
              <a:buNone/>
            </a:pPr>
            <a:endParaRPr lang="en-US" sz="4400" u="sng" dirty="0"/>
          </a:p>
        </p:txBody>
      </p:sp>
      <p:sp>
        <p:nvSpPr>
          <p:cNvPr id="26" name="Content Placeholder 25">
            <a:extLst>
              <a:ext uri="{FF2B5EF4-FFF2-40B4-BE49-F238E27FC236}">
                <a16:creationId xmlns:a16="http://schemas.microsoft.com/office/drawing/2014/main" id="{5C27BDA0-1103-A648-A91D-F305DE40763C}"/>
              </a:ext>
            </a:extLst>
          </p:cNvPr>
          <p:cNvSpPr>
            <a:spLocks noGrp="1"/>
          </p:cNvSpPr>
          <p:nvPr>
            <p:ph sz="quarter" idx="32"/>
          </p:nvPr>
        </p:nvSpPr>
        <p:spPr>
          <a:xfrm>
            <a:off x="29644848" y="7086600"/>
            <a:ext cx="13048488" cy="15904644"/>
          </a:xfrm>
        </p:spPr>
        <p:txBody>
          <a:bodyPr>
            <a:normAutofit/>
          </a:bodyPr>
          <a:lstStyle/>
          <a:p>
            <a:pPr marL="0" indent="0" algn="ctr">
              <a:buNone/>
            </a:pPr>
            <a:r>
              <a:rPr lang="en-US" sz="3800" dirty="0"/>
              <a:t>Probit regression analysis revealed the following factors to be significant predictors of voting for Donald Trump. </a:t>
            </a:r>
          </a:p>
          <a:p>
            <a:pPr marL="0" indent="0">
              <a:buNone/>
            </a:pPr>
            <a:endParaRPr lang="en-US" dirty="0"/>
          </a:p>
          <a:p>
            <a:pPr marL="0" indent="0">
              <a:buNone/>
            </a:pPr>
            <a:endParaRPr lang="en-US" sz="4600" dirty="0"/>
          </a:p>
        </p:txBody>
      </p:sp>
      <p:graphicFrame>
        <p:nvGraphicFramePr>
          <p:cNvPr id="33" name="Content Placeholder 32">
            <a:extLst>
              <a:ext uri="{FF2B5EF4-FFF2-40B4-BE49-F238E27FC236}">
                <a16:creationId xmlns:a16="http://schemas.microsoft.com/office/drawing/2014/main" id="{0E80ACD7-C5B6-AF49-B6B1-E30D2362F744}"/>
              </a:ext>
            </a:extLst>
          </p:cNvPr>
          <p:cNvGraphicFramePr>
            <a:graphicFrameLocks noGrp="1"/>
          </p:cNvGraphicFramePr>
          <p:nvPr>
            <p:ph sz="quarter" idx="30"/>
            <p:extLst>
              <p:ext uri="{D42A27DB-BD31-4B8C-83A1-F6EECF244321}">
                <p14:modId xmlns:p14="http://schemas.microsoft.com/office/powerpoint/2010/main" val="2763728968"/>
              </p:ext>
            </p:extLst>
          </p:nvPr>
        </p:nvGraphicFramePr>
        <p:xfrm>
          <a:off x="29817985" y="8740788"/>
          <a:ext cx="12677468" cy="13367655"/>
        </p:xfrm>
        <a:graphic>
          <a:graphicData uri="http://schemas.openxmlformats.org/drawingml/2006/table">
            <a:tbl>
              <a:tblPr firstRow="1" bandRow="1">
                <a:tableStyleId>{9DCAF9ED-07DC-4A11-8D7F-57B35C25682E}</a:tableStyleId>
              </a:tblPr>
              <a:tblGrid>
                <a:gridCol w="3169367">
                  <a:extLst>
                    <a:ext uri="{9D8B030D-6E8A-4147-A177-3AD203B41FA5}">
                      <a16:colId xmlns:a16="http://schemas.microsoft.com/office/drawing/2014/main" val="3311501834"/>
                    </a:ext>
                  </a:extLst>
                </a:gridCol>
                <a:gridCol w="3169367">
                  <a:extLst>
                    <a:ext uri="{9D8B030D-6E8A-4147-A177-3AD203B41FA5}">
                      <a16:colId xmlns:a16="http://schemas.microsoft.com/office/drawing/2014/main" val="2957251710"/>
                    </a:ext>
                  </a:extLst>
                </a:gridCol>
                <a:gridCol w="3169367">
                  <a:extLst>
                    <a:ext uri="{9D8B030D-6E8A-4147-A177-3AD203B41FA5}">
                      <a16:colId xmlns:a16="http://schemas.microsoft.com/office/drawing/2014/main" val="1681861845"/>
                    </a:ext>
                  </a:extLst>
                </a:gridCol>
                <a:gridCol w="3169367">
                  <a:extLst>
                    <a:ext uri="{9D8B030D-6E8A-4147-A177-3AD203B41FA5}">
                      <a16:colId xmlns:a16="http://schemas.microsoft.com/office/drawing/2014/main" val="3309729510"/>
                    </a:ext>
                  </a:extLst>
                </a:gridCol>
              </a:tblGrid>
              <a:tr h="1068561">
                <a:tc>
                  <a:txBody>
                    <a:bodyPr/>
                    <a:lstStyle/>
                    <a:p>
                      <a:pPr algn="ctr"/>
                      <a:r>
                        <a:rPr lang="en-US" sz="4400" dirty="0"/>
                        <a:t>Variable</a:t>
                      </a:r>
                    </a:p>
                  </a:txBody>
                  <a:tcPr/>
                </a:tc>
                <a:tc>
                  <a:txBody>
                    <a:bodyPr/>
                    <a:lstStyle/>
                    <a:p>
                      <a:pPr algn="ctr"/>
                      <a:r>
                        <a:rPr lang="en-US" sz="4400" dirty="0"/>
                        <a:t>Model 1</a:t>
                      </a:r>
                    </a:p>
                  </a:txBody>
                  <a:tcPr/>
                </a:tc>
                <a:tc>
                  <a:txBody>
                    <a:bodyPr/>
                    <a:lstStyle/>
                    <a:p>
                      <a:pPr algn="ctr"/>
                      <a:r>
                        <a:rPr lang="en-US" sz="4400" dirty="0"/>
                        <a:t>Model 2</a:t>
                      </a:r>
                    </a:p>
                  </a:txBody>
                  <a:tcPr/>
                </a:tc>
                <a:tc>
                  <a:txBody>
                    <a:bodyPr/>
                    <a:lstStyle/>
                    <a:p>
                      <a:pPr algn="ctr"/>
                      <a:r>
                        <a:rPr lang="en-US" sz="4400" dirty="0"/>
                        <a:t>Model 3</a:t>
                      </a:r>
                    </a:p>
                  </a:txBody>
                  <a:tcPr/>
                </a:tc>
                <a:extLst>
                  <a:ext uri="{0D108BD9-81ED-4DB2-BD59-A6C34878D82A}">
                    <a16:rowId xmlns:a16="http://schemas.microsoft.com/office/drawing/2014/main" val="4111972185"/>
                  </a:ext>
                </a:extLst>
              </a:tr>
              <a:tr h="2004733">
                <a:tc>
                  <a:txBody>
                    <a:bodyPr/>
                    <a:lstStyle/>
                    <a:p>
                      <a:pPr algn="ctr"/>
                      <a:r>
                        <a:rPr lang="en-US" sz="4400" dirty="0"/>
                        <a:t>Party ID</a:t>
                      </a:r>
                    </a:p>
                  </a:txBody>
                  <a:tcPr/>
                </a:tc>
                <a:tc>
                  <a:txBody>
                    <a:bodyPr/>
                    <a:lstStyle/>
                    <a:p>
                      <a:pPr algn="ctr"/>
                      <a:r>
                        <a:rPr lang="en-US" sz="8640" b="0" i="0" kern="1200" dirty="0">
                          <a:solidFill>
                            <a:schemeClr val="dk1"/>
                          </a:solidFill>
                          <a:effectLst/>
                          <a:latin typeface="+mn-lt"/>
                          <a:ea typeface="+mn-ea"/>
                          <a:cs typeface="+mn-cs"/>
                        </a:rPr>
                        <a:t>✓</a:t>
                      </a:r>
                      <a:endParaRPr lang="en-US" sz="4400" dirty="0"/>
                    </a:p>
                  </a:txBody>
                  <a:tcPr/>
                </a:tc>
                <a:tc>
                  <a:txBody>
                    <a:bodyPr/>
                    <a:lstStyle/>
                    <a:p>
                      <a:pPr algn="ctr"/>
                      <a:r>
                        <a:rPr lang="en-US" sz="8640" b="0" i="0" kern="1200" dirty="0">
                          <a:solidFill>
                            <a:schemeClr val="dk1"/>
                          </a:solidFill>
                          <a:effectLst/>
                          <a:latin typeface="+mn-lt"/>
                          <a:ea typeface="+mn-ea"/>
                          <a:cs typeface="+mn-cs"/>
                        </a:rPr>
                        <a:t>✓</a:t>
                      </a:r>
                      <a:endParaRPr lang="en-US" sz="4400" dirty="0"/>
                    </a:p>
                  </a:txBody>
                  <a:tcPr/>
                </a:tc>
                <a:tc>
                  <a:txBody>
                    <a:bodyPr/>
                    <a:lstStyle/>
                    <a:p>
                      <a:pPr algn="ctr"/>
                      <a:r>
                        <a:rPr lang="en-US" sz="8640" b="0" i="0" kern="1200" dirty="0">
                          <a:solidFill>
                            <a:schemeClr val="dk1"/>
                          </a:solidFill>
                          <a:effectLst/>
                          <a:latin typeface="+mn-lt"/>
                          <a:ea typeface="+mn-ea"/>
                          <a:cs typeface="+mn-cs"/>
                        </a:rPr>
                        <a:t>✓</a:t>
                      </a:r>
                      <a:endParaRPr lang="en-US" sz="4400" dirty="0"/>
                    </a:p>
                  </a:txBody>
                  <a:tcPr/>
                </a:tc>
                <a:extLst>
                  <a:ext uri="{0D108BD9-81ED-4DB2-BD59-A6C34878D82A}">
                    <a16:rowId xmlns:a16="http://schemas.microsoft.com/office/drawing/2014/main" val="3092284101"/>
                  </a:ext>
                </a:extLst>
              </a:tr>
              <a:tr h="2004733">
                <a:tc>
                  <a:txBody>
                    <a:bodyPr/>
                    <a:lstStyle/>
                    <a:p>
                      <a:pPr algn="ctr"/>
                      <a:r>
                        <a:rPr lang="en-US" sz="4400" dirty="0"/>
                        <a:t>Lib. Media</a:t>
                      </a:r>
                    </a:p>
                    <a:p>
                      <a:pPr algn="ctr"/>
                      <a:r>
                        <a:rPr lang="en-US" sz="4400" dirty="0"/>
                        <a:t>Factor</a:t>
                      </a:r>
                    </a:p>
                  </a:txBody>
                  <a:tcPr/>
                </a:tc>
                <a:tc>
                  <a:txBody>
                    <a:bodyPr/>
                    <a:lstStyle/>
                    <a:p>
                      <a:pPr algn="ctr"/>
                      <a:r>
                        <a:rPr lang="en-US" sz="8640" b="0" i="0" kern="1200" dirty="0">
                          <a:solidFill>
                            <a:schemeClr val="dk1"/>
                          </a:solidFill>
                          <a:effectLst/>
                          <a:latin typeface="+mn-lt"/>
                          <a:ea typeface="+mn-ea"/>
                          <a:cs typeface="+mn-cs"/>
                        </a:rPr>
                        <a:t>✓</a:t>
                      </a:r>
                      <a:endParaRPr lang="en-US" sz="4400" dirty="0"/>
                    </a:p>
                  </a:txBody>
                  <a:tcPr/>
                </a:tc>
                <a:tc>
                  <a:txBody>
                    <a:bodyPr/>
                    <a:lstStyle/>
                    <a:p>
                      <a:pPr algn="ctr"/>
                      <a:r>
                        <a:rPr lang="en-US" sz="8640" b="0" i="0" kern="1200" dirty="0">
                          <a:solidFill>
                            <a:schemeClr val="dk1"/>
                          </a:solidFill>
                          <a:effectLst/>
                          <a:latin typeface="+mn-lt"/>
                          <a:ea typeface="+mn-ea"/>
                          <a:cs typeface="+mn-cs"/>
                        </a:rPr>
                        <a:t>✓</a:t>
                      </a:r>
                      <a:endParaRPr lang="en-US" sz="4400" dirty="0"/>
                    </a:p>
                  </a:txBody>
                  <a:tcPr/>
                </a:tc>
                <a:tc>
                  <a:txBody>
                    <a:bodyPr/>
                    <a:lstStyle/>
                    <a:p>
                      <a:pPr algn="ctr"/>
                      <a:r>
                        <a:rPr lang="en-US" sz="8640" b="0" i="0" kern="1200" dirty="0">
                          <a:solidFill>
                            <a:schemeClr val="dk1"/>
                          </a:solidFill>
                          <a:effectLst/>
                          <a:latin typeface="+mn-lt"/>
                          <a:ea typeface="+mn-ea"/>
                          <a:cs typeface="+mn-cs"/>
                        </a:rPr>
                        <a:t>✕</a:t>
                      </a:r>
                      <a:endParaRPr lang="en-US" sz="4400" dirty="0"/>
                    </a:p>
                  </a:txBody>
                  <a:tcPr/>
                </a:tc>
                <a:extLst>
                  <a:ext uri="{0D108BD9-81ED-4DB2-BD59-A6C34878D82A}">
                    <a16:rowId xmlns:a16="http://schemas.microsoft.com/office/drawing/2014/main" val="231515576"/>
                  </a:ext>
                </a:extLst>
              </a:tr>
              <a:tr h="2004733">
                <a:tc>
                  <a:txBody>
                    <a:bodyPr/>
                    <a:lstStyle/>
                    <a:p>
                      <a:pPr algn="ctr"/>
                      <a:r>
                        <a:rPr lang="en-US" sz="4400" dirty="0"/>
                        <a:t>Con. Media</a:t>
                      </a:r>
                    </a:p>
                    <a:p>
                      <a:pPr algn="ctr"/>
                      <a:r>
                        <a:rPr lang="en-US" sz="4400" dirty="0"/>
                        <a:t>Factor</a:t>
                      </a:r>
                    </a:p>
                  </a:txBody>
                  <a:tcPr/>
                </a:tc>
                <a:tc>
                  <a:txBody>
                    <a:bodyPr/>
                    <a:lstStyle/>
                    <a:p>
                      <a:pPr algn="ctr"/>
                      <a:r>
                        <a:rPr lang="en-US" sz="8640" b="0" i="0" kern="1200" dirty="0">
                          <a:solidFill>
                            <a:schemeClr val="dk1"/>
                          </a:solidFill>
                          <a:effectLst/>
                          <a:latin typeface="+mn-lt"/>
                          <a:ea typeface="+mn-ea"/>
                          <a:cs typeface="+mn-cs"/>
                        </a:rPr>
                        <a:t>✓</a:t>
                      </a:r>
                      <a:endParaRPr lang="en-US" sz="4400" dirty="0"/>
                    </a:p>
                  </a:txBody>
                  <a:tcPr/>
                </a:tc>
                <a:tc>
                  <a:txBody>
                    <a:bodyPr/>
                    <a:lstStyle/>
                    <a:p>
                      <a:pPr algn="ctr"/>
                      <a:r>
                        <a:rPr lang="en-US" sz="8640" b="0" i="0" kern="1200" dirty="0">
                          <a:solidFill>
                            <a:schemeClr val="dk1"/>
                          </a:solidFill>
                          <a:effectLst/>
                          <a:latin typeface="+mn-lt"/>
                          <a:ea typeface="+mn-ea"/>
                          <a:cs typeface="+mn-cs"/>
                        </a:rPr>
                        <a:t>✓</a:t>
                      </a:r>
                      <a:endParaRPr lang="en-US" sz="4400" dirty="0"/>
                    </a:p>
                  </a:txBody>
                  <a:tcPr/>
                </a:tc>
                <a:tc>
                  <a:txBody>
                    <a:bodyPr/>
                    <a:lstStyle/>
                    <a:p>
                      <a:pPr algn="ctr"/>
                      <a:r>
                        <a:rPr lang="en-US" sz="8640" b="0" i="0" kern="1200" dirty="0">
                          <a:solidFill>
                            <a:schemeClr val="dk1"/>
                          </a:solidFill>
                          <a:effectLst/>
                          <a:latin typeface="+mn-lt"/>
                          <a:ea typeface="+mn-ea"/>
                          <a:cs typeface="+mn-cs"/>
                        </a:rPr>
                        <a:t>✓</a:t>
                      </a:r>
                      <a:endParaRPr lang="en-US" sz="4400" dirty="0"/>
                    </a:p>
                  </a:txBody>
                  <a:tcPr/>
                </a:tc>
                <a:extLst>
                  <a:ext uri="{0D108BD9-81ED-4DB2-BD59-A6C34878D82A}">
                    <a16:rowId xmlns:a16="http://schemas.microsoft.com/office/drawing/2014/main" val="4101013531"/>
                  </a:ext>
                </a:extLst>
              </a:tr>
              <a:tr h="2004733">
                <a:tc>
                  <a:txBody>
                    <a:bodyPr/>
                    <a:lstStyle/>
                    <a:p>
                      <a:pPr algn="ctr"/>
                      <a:r>
                        <a:rPr lang="en-US" sz="4400" dirty="0"/>
                        <a:t>Race</a:t>
                      </a:r>
                    </a:p>
                  </a:txBody>
                  <a:tcPr/>
                </a:tc>
                <a:tc>
                  <a:txBody>
                    <a:bodyPr/>
                    <a:lstStyle/>
                    <a:p>
                      <a:pPr algn="ctr"/>
                      <a:r>
                        <a:rPr lang="en-US" sz="4400" dirty="0"/>
                        <a:t>--</a:t>
                      </a:r>
                    </a:p>
                  </a:txBody>
                  <a:tcPr/>
                </a:tc>
                <a:tc>
                  <a:txBody>
                    <a:bodyPr/>
                    <a:lstStyle/>
                    <a:p>
                      <a:pPr algn="ctr"/>
                      <a:r>
                        <a:rPr lang="en-US" sz="8640" b="0" i="0" kern="1200" dirty="0">
                          <a:solidFill>
                            <a:schemeClr val="dk1"/>
                          </a:solidFill>
                          <a:effectLst/>
                          <a:latin typeface="+mn-lt"/>
                          <a:ea typeface="+mn-ea"/>
                          <a:cs typeface="+mn-cs"/>
                        </a:rPr>
                        <a:t>✓</a:t>
                      </a:r>
                      <a:endParaRPr lang="en-US" sz="4400" dirty="0"/>
                    </a:p>
                  </a:txBody>
                  <a:tcPr/>
                </a:tc>
                <a:tc>
                  <a:txBody>
                    <a:bodyPr/>
                    <a:lstStyle/>
                    <a:p>
                      <a:pPr algn="ctr"/>
                      <a:r>
                        <a:rPr lang="en-US" sz="8640" b="0" i="0" kern="1200" dirty="0">
                          <a:solidFill>
                            <a:schemeClr val="dk1"/>
                          </a:solidFill>
                          <a:effectLst/>
                          <a:latin typeface="+mn-lt"/>
                          <a:ea typeface="+mn-ea"/>
                          <a:cs typeface="+mn-cs"/>
                        </a:rPr>
                        <a:t>✓</a:t>
                      </a:r>
                      <a:endParaRPr lang="en-US" sz="4400" dirty="0"/>
                    </a:p>
                  </a:txBody>
                  <a:tcPr/>
                </a:tc>
                <a:extLst>
                  <a:ext uri="{0D108BD9-81ED-4DB2-BD59-A6C34878D82A}">
                    <a16:rowId xmlns:a16="http://schemas.microsoft.com/office/drawing/2014/main" val="1682150506"/>
                  </a:ext>
                </a:extLst>
              </a:tr>
              <a:tr h="2004733">
                <a:tc>
                  <a:txBody>
                    <a:bodyPr/>
                    <a:lstStyle/>
                    <a:p>
                      <a:pPr algn="ctr"/>
                      <a:r>
                        <a:rPr lang="en-US" sz="4400" dirty="0"/>
                        <a:t>Religious</a:t>
                      </a:r>
                    </a:p>
                  </a:txBody>
                  <a:tcPr/>
                </a:tc>
                <a:tc>
                  <a:txBody>
                    <a:bodyPr/>
                    <a:lstStyle/>
                    <a:p>
                      <a:pPr algn="ctr"/>
                      <a:r>
                        <a:rPr lang="en-US" sz="4400" dirty="0"/>
                        <a:t>--</a:t>
                      </a:r>
                    </a:p>
                  </a:txBody>
                  <a:tcPr/>
                </a:tc>
                <a:tc>
                  <a:txBody>
                    <a:bodyPr/>
                    <a:lstStyle/>
                    <a:p>
                      <a:pPr algn="ctr"/>
                      <a:r>
                        <a:rPr lang="en-US" sz="8640" b="0" i="0" kern="1200" dirty="0">
                          <a:solidFill>
                            <a:schemeClr val="dk1"/>
                          </a:solidFill>
                          <a:effectLst/>
                          <a:latin typeface="+mn-lt"/>
                          <a:ea typeface="+mn-ea"/>
                          <a:cs typeface="+mn-cs"/>
                        </a:rPr>
                        <a:t>✓</a:t>
                      </a:r>
                      <a:endParaRPr lang="en-US" sz="4400" dirty="0"/>
                    </a:p>
                  </a:txBody>
                  <a:tcPr/>
                </a:tc>
                <a:tc>
                  <a:txBody>
                    <a:bodyPr/>
                    <a:lstStyle/>
                    <a:p>
                      <a:pPr algn="ctr"/>
                      <a:r>
                        <a:rPr lang="en-US" sz="8640" b="0" i="0" kern="1200" dirty="0">
                          <a:solidFill>
                            <a:schemeClr val="dk1"/>
                          </a:solidFill>
                          <a:effectLst/>
                          <a:latin typeface="+mn-lt"/>
                          <a:ea typeface="+mn-ea"/>
                          <a:cs typeface="+mn-cs"/>
                        </a:rPr>
                        <a:t>✓</a:t>
                      </a:r>
                      <a:endParaRPr lang="en-US" sz="4400" dirty="0"/>
                    </a:p>
                  </a:txBody>
                  <a:tcPr/>
                </a:tc>
                <a:extLst>
                  <a:ext uri="{0D108BD9-81ED-4DB2-BD59-A6C34878D82A}">
                    <a16:rowId xmlns:a16="http://schemas.microsoft.com/office/drawing/2014/main" val="3831649650"/>
                  </a:ext>
                </a:extLst>
              </a:tr>
              <a:tr h="2275429">
                <a:tc>
                  <a:txBody>
                    <a:bodyPr/>
                    <a:lstStyle/>
                    <a:p>
                      <a:pPr algn="ctr"/>
                      <a:r>
                        <a:rPr lang="en-US" sz="4400" dirty="0"/>
                        <a:t>Believe Obama is</a:t>
                      </a:r>
                    </a:p>
                    <a:p>
                      <a:pPr algn="ctr"/>
                      <a:r>
                        <a:rPr lang="en-US" sz="4400" dirty="0"/>
                        <a:t>Muslim</a:t>
                      </a:r>
                    </a:p>
                  </a:txBody>
                  <a:tcPr/>
                </a:tc>
                <a:tc>
                  <a:txBody>
                    <a:bodyPr/>
                    <a:lstStyle/>
                    <a:p>
                      <a:pPr algn="ctr"/>
                      <a:r>
                        <a:rPr lang="en-US" sz="4400" dirty="0"/>
                        <a:t>--</a:t>
                      </a:r>
                    </a:p>
                  </a:txBody>
                  <a:tcPr/>
                </a:tc>
                <a:tc>
                  <a:txBody>
                    <a:bodyPr/>
                    <a:lstStyle/>
                    <a:p>
                      <a:pPr algn="ctr"/>
                      <a:r>
                        <a:rPr lang="en-US" sz="4400" dirty="0"/>
                        <a:t>--</a:t>
                      </a:r>
                    </a:p>
                  </a:txBody>
                  <a:tcPr/>
                </a:tc>
                <a:tc>
                  <a:txBody>
                    <a:bodyPr/>
                    <a:lstStyle/>
                    <a:p>
                      <a:pPr algn="ctr"/>
                      <a:r>
                        <a:rPr lang="en-US" sz="8640" b="0" i="0" kern="1200" dirty="0">
                          <a:solidFill>
                            <a:schemeClr val="dk1"/>
                          </a:solidFill>
                          <a:effectLst/>
                          <a:latin typeface="+mn-lt"/>
                          <a:ea typeface="+mn-ea"/>
                          <a:cs typeface="+mn-cs"/>
                        </a:rPr>
                        <a:t>✓</a:t>
                      </a:r>
                      <a:endParaRPr lang="en-US" sz="4400" dirty="0"/>
                    </a:p>
                  </a:txBody>
                  <a:tcPr/>
                </a:tc>
                <a:extLst>
                  <a:ext uri="{0D108BD9-81ED-4DB2-BD59-A6C34878D82A}">
                    <a16:rowId xmlns:a16="http://schemas.microsoft.com/office/drawing/2014/main" val="2783109173"/>
                  </a:ext>
                </a:extLst>
              </a:tr>
            </a:tbl>
          </a:graphicData>
        </a:graphic>
      </p:graphicFrame>
      <p:graphicFrame>
        <p:nvGraphicFramePr>
          <p:cNvPr id="6" name="Content Placeholder 5">
            <a:extLst>
              <a:ext uri="{FF2B5EF4-FFF2-40B4-BE49-F238E27FC236}">
                <a16:creationId xmlns:a16="http://schemas.microsoft.com/office/drawing/2014/main" id="{601BE520-E7A5-AB41-8ED9-73BD299580B0}"/>
              </a:ext>
            </a:extLst>
          </p:cNvPr>
          <p:cNvGraphicFramePr>
            <a:graphicFrameLocks noGrp="1"/>
          </p:cNvGraphicFramePr>
          <p:nvPr>
            <p:ph sz="quarter" idx="23"/>
            <p:extLst>
              <p:ext uri="{D42A27DB-BD31-4B8C-83A1-F6EECF244321}">
                <p14:modId xmlns:p14="http://schemas.microsoft.com/office/powerpoint/2010/main" val="2170927624"/>
              </p:ext>
            </p:extLst>
          </p:nvPr>
        </p:nvGraphicFramePr>
        <p:xfrm>
          <a:off x="15571599" y="9210254"/>
          <a:ext cx="12720537" cy="12428724"/>
        </p:xfrm>
        <a:graphic>
          <a:graphicData uri="http://schemas.openxmlformats.org/drawingml/2006/table">
            <a:tbl>
              <a:tblPr firstRow="1" firstCol="1" bandRow="1"/>
              <a:tblGrid>
                <a:gridCol w="2244575">
                  <a:extLst>
                    <a:ext uri="{9D8B030D-6E8A-4147-A177-3AD203B41FA5}">
                      <a16:colId xmlns:a16="http://schemas.microsoft.com/office/drawing/2014/main" val="2916579096"/>
                    </a:ext>
                  </a:extLst>
                </a:gridCol>
                <a:gridCol w="4697139">
                  <a:extLst>
                    <a:ext uri="{9D8B030D-6E8A-4147-A177-3AD203B41FA5}">
                      <a16:colId xmlns:a16="http://schemas.microsoft.com/office/drawing/2014/main" val="127497960"/>
                    </a:ext>
                  </a:extLst>
                </a:gridCol>
                <a:gridCol w="5778823">
                  <a:extLst>
                    <a:ext uri="{9D8B030D-6E8A-4147-A177-3AD203B41FA5}">
                      <a16:colId xmlns:a16="http://schemas.microsoft.com/office/drawing/2014/main" val="3710122182"/>
                    </a:ext>
                  </a:extLst>
                </a:gridCol>
              </a:tblGrid>
              <a:tr h="890589">
                <a:tc>
                  <a:txBody>
                    <a:bodyPr/>
                    <a:lstStyle/>
                    <a:p>
                      <a:pPr marL="0" marR="0" algn="ctr">
                        <a:spcBef>
                          <a:spcPts val="0"/>
                        </a:spcBef>
                        <a:spcAft>
                          <a:spcPts val="800"/>
                        </a:spcAft>
                      </a:pPr>
                      <a:r>
                        <a:rPr lang="en-US" sz="3000" b="1" dirty="0">
                          <a:effectLst/>
                          <a:latin typeface="Times New Roman" panose="02020603050405020304" pitchFamily="18" charset="0"/>
                          <a:ea typeface="Calibri" panose="020F0502020204030204" pitchFamily="34" charset="0"/>
                          <a:cs typeface="Calibri" panose="020F0502020204030204" pitchFamily="34" charset="0"/>
                        </a:rPr>
                        <a:t>Media Outlet</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b="1">
                          <a:effectLst/>
                          <a:latin typeface="Times New Roman" panose="02020603050405020304" pitchFamily="18" charset="0"/>
                          <a:ea typeface="Calibri" panose="020F0502020204030204" pitchFamily="34" charset="0"/>
                          <a:cs typeface="Calibri" panose="020F0502020204030204" pitchFamily="34" charset="0"/>
                        </a:rPr>
                        <a:t>Liberal Media Factor</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b="1">
                          <a:effectLst/>
                          <a:latin typeface="Times New Roman" panose="02020603050405020304" pitchFamily="18" charset="0"/>
                          <a:ea typeface="Calibri" panose="020F0502020204030204" pitchFamily="34" charset="0"/>
                          <a:cs typeface="Calibri" panose="020F0502020204030204" pitchFamily="34" charset="0"/>
                        </a:rPr>
                        <a:t>Conservative Media Factor</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5552233"/>
                  </a:ext>
                </a:extLst>
              </a:tr>
              <a:tr h="1335884">
                <a:tc>
                  <a:txBody>
                    <a:bodyPr/>
                    <a:lstStyle/>
                    <a:p>
                      <a:pPr marL="0" marR="0" algn="ctr">
                        <a:spcBef>
                          <a:spcPts val="0"/>
                        </a:spcBef>
                        <a:spcAft>
                          <a:spcPts val="800"/>
                        </a:spcAft>
                      </a:pPr>
                      <a:r>
                        <a:rPr lang="en-US" sz="3000" dirty="0">
                          <a:effectLst/>
                          <a:latin typeface="Times New Roman" panose="02020603050405020304" pitchFamily="18" charset="0"/>
                          <a:ea typeface="Calibri" panose="020F0502020204030204" pitchFamily="34" charset="0"/>
                          <a:cs typeface="Calibri" panose="020F0502020204030204" pitchFamily="34" charset="0"/>
                        </a:rPr>
                        <a:t>Rush Limbaugh (Radio) </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dirty="0">
                          <a:effectLst/>
                          <a:latin typeface="Times New Roman" panose="02020603050405020304" pitchFamily="18" charset="0"/>
                          <a:ea typeface="Calibri" panose="020F0502020204030204" pitchFamily="34" charset="0"/>
                          <a:cs typeface="Calibri" panose="020F0502020204030204" pitchFamily="34" charset="0"/>
                        </a:rPr>
                        <a:t>-0.05</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0.81</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726921"/>
                  </a:ext>
                </a:extLst>
              </a:tr>
              <a:tr h="890589">
                <a:tc>
                  <a:txBody>
                    <a:bodyPr/>
                    <a:lstStyle/>
                    <a:p>
                      <a:pPr marL="0" marR="0" algn="ctr">
                        <a:spcBef>
                          <a:spcPts val="0"/>
                        </a:spcBef>
                        <a:spcAft>
                          <a:spcPts val="800"/>
                        </a:spcAft>
                      </a:pPr>
                      <a:r>
                        <a:rPr lang="en-US" sz="3000" dirty="0">
                          <a:effectLst/>
                          <a:latin typeface="Times New Roman" panose="02020603050405020304" pitchFamily="18" charset="0"/>
                          <a:ea typeface="Calibri" panose="020F0502020204030204" pitchFamily="34" charset="0"/>
                          <a:cs typeface="Calibri" panose="020F0502020204030204" pitchFamily="34" charset="0"/>
                        </a:rPr>
                        <a:t>NPR Fresh Air (Radio) </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0.52</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-0.34</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6717734"/>
                  </a:ext>
                </a:extLst>
              </a:tr>
              <a:tr h="890589">
                <a:tc>
                  <a:txBody>
                    <a:bodyPr/>
                    <a:lstStyle/>
                    <a:p>
                      <a:pPr marL="0" marR="0" algn="ctr">
                        <a:spcBef>
                          <a:spcPts val="0"/>
                        </a:spcBef>
                        <a:spcAft>
                          <a:spcPts val="800"/>
                        </a:spcAft>
                      </a:pPr>
                      <a:r>
                        <a:rPr lang="en-US" sz="3000" dirty="0">
                          <a:effectLst/>
                          <a:latin typeface="Times New Roman" panose="02020603050405020304" pitchFamily="18" charset="0"/>
                          <a:ea typeface="Calibri" panose="020F0502020204030204" pitchFamily="34" charset="0"/>
                          <a:cs typeface="Calibri" panose="020F0502020204030204" pitchFamily="34" charset="0"/>
                        </a:rPr>
                        <a:t>Glenn Beck (Radio) </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0.048</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0.67</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5076497"/>
                  </a:ext>
                </a:extLst>
              </a:tr>
              <a:tr h="1335884">
                <a:tc>
                  <a:txBody>
                    <a:bodyPr/>
                    <a:lstStyle/>
                    <a:p>
                      <a:pPr marL="0" marR="0" algn="ctr">
                        <a:spcBef>
                          <a:spcPts val="0"/>
                        </a:spcBef>
                        <a:spcAft>
                          <a:spcPts val="800"/>
                        </a:spcAft>
                      </a:pPr>
                      <a:r>
                        <a:rPr lang="en-US" sz="3000" dirty="0">
                          <a:effectLst/>
                          <a:latin typeface="Times New Roman" panose="02020603050405020304" pitchFamily="18" charset="0"/>
                          <a:ea typeface="Calibri" panose="020F0502020204030204" pitchFamily="34" charset="0"/>
                          <a:cs typeface="Calibri" panose="020F0502020204030204" pitchFamily="34" charset="0"/>
                        </a:rPr>
                        <a:t>Rachel Maddow (TV) </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0.54</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-0.01</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1011426"/>
                  </a:ext>
                </a:extLst>
              </a:tr>
              <a:tr h="683351">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Hannity (TV) </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-0.07</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0.75</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129948"/>
                  </a:ext>
                </a:extLst>
              </a:tr>
              <a:tr h="1003622">
                <a:tc>
                  <a:txBody>
                    <a:bodyPr/>
                    <a:lstStyle/>
                    <a:p>
                      <a:pPr marL="0" marR="0" algn="ctr">
                        <a:spcBef>
                          <a:spcPts val="0"/>
                        </a:spcBef>
                        <a:spcAft>
                          <a:spcPts val="800"/>
                        </a:spcAft>
                      </a:pPr>
                      <a:r>
                        <a:rPr lang="en-US" sz="3000" dirty="0">
                          <a:effectLst/>
                          <a:latin typeface="Times New Roman" panose="02020603050405020304" pitchFamily="18" charset="0"/>
                          <a:ea typeface="Calibri" panose="020F0502020204030204" pitchFamily="34" charset="0"/>
                          <a:cs typeface="Calibri" panose="020F0502020204030204" pitchFamily="34" charset="0"/>
                        </a:rPr>
                        <a:t>NBC Nightly News (TV) </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0.47</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0.24</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4533920"/>
                  </a:ext>
                </a:extLst>
              </a:tr>
              <a:tr h="890589">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PBS News Hour (TV)</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dirty="0">
                          <a:effectLst/>
                          <a:latin typeface="Times New Roman" panose="02020603050405020304" pitchFamily="18" charset="0"/>
                          <a:ea typeface="Calibri" panose="020F0502020204030204" pitchFamily="34" charset="0"/>
                          <a:cs typeface="Calibri" panose="020F0502020204030204" pitchFamily="34" charset="0"/>
                        </a:rPr>
                        <a:t>0.61</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0.11</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6494151"/>
                  </a:ext>
                </a:extLst>
              </a:tr>
              <a:tr h="890589">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Huffington Post (Web) </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dirty="0">
                          <a:effectLst/>
                          <a:latin typeface="Times New Roman" panose="02020603050405020304" pitchFamily="18" charset="0"/>
                          <a:ea typeface="Calibri" panose="020F0502020204030204" pitchFamily="34" charset="0"/>
                          <a:cs typeface="Calibri" panose="020F0502020204030204" pitchFamily="34" charset="0"/>
                        </a:rPr>
                        <a:t>0.58</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-0.27</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9292536"/>
                  </a:ext>
                </a:extLst>
              </a:tr>
              <a:tr h="890589">
                <a:tc>
                  <a:txBody>
                    <a:bodyPr/>
                    <a:lstStyle/>
                    <a:p>
                      <a:pPr marL="0" marR="0" algn="ctr">
                        <a:spcBef>
                          <a:spcPts val="0"/>
                        </a:spcBef>
                        <a:spcAft>
                          <a:spcPts val="800"/>
                        </a:spcAft>
                      </a:pPr>
                      <a:r>
                        <a:rPr lang="en-US" sz="3000" dirty="0">
                          <a:effectLst/>
                          <a:latin typeface="Times New Roman" panose="02020603050405020304" pitchFamily="18" charset="0"/>
                          <a:ea typeface="Calibri" panose="020F0502020204030204" pitchFamily="34" charset="0"/>
                          <a:cs typeface="Calibri" panose="020F0502020204030204" pitchFamily="34" charset="0"/>
                        </a:rPr>
                        <a:t>Fox News (Web) </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dirty="0">
                          <a:effectLst/>
                          <a:latin typeface="Times New Roman" panose="02020603050405020304" pitchFamily="18" charset="0"/>
                          <a:ea typeface="Calibri" panose="020F0502020204030204" pitchFamily="34" charset="0"/>
                          <a:cs typeface="Calibri" panose="020F0502020204030204" pitchFamily="34" charset="0"/>
                        </a:rPr>
                        <a:t>0.14</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0.45</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6405594"/>
                  </a:ext>
                </a:extLst>
              </a:tr>
              <a:tr h="890589">
                <a:tc>
                  <a:txBody>
                    <a:bodyPr/>
                    <a:lstStyle/>
                    <a:p>
                      <a:pPr marL="0" marR="0" algn="ctr">
                        <a:spcBef>
                          <a:spcPts val="0"/>
                        </a:spcBef>
                        <a:spcAft>
                          <a:spcPts val="800"/>
                        </a:spcAft>
                      </a:pPr>
                      <a:r>
                        <a:rPr lang="en-US" sz="3000" dirty="0">
                          <a:effectLst/>
                          <a:latin typeface="Times New Roman" panose="02020603050405020304" pitchFamily="18" charset="0"/>
                          <a:ea typeface="Calibri" panose="020F0502020204030204" pitchFamily="34" charset="0"/>
                          <a:cs typeface="Calibri" panose="020F0502020204030204" pitchFamily="34" charset="0"/>
                        </a:rPr>
                        <a:t>New York Times (Web)</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dirty="0">
                          <a:effectLst/>
                          <a:latin typeface="Times New Roman" panose="02020603050405020304" pitchFamily="18" charset="0"/>
                          <a:ea typeface="Calibri" panose="020F0502020204030204" pitchFamily="34" charset="0"/>
                          <a:cs typeface="Calibri" panose="020F0502020204030204" pitchFamily="34" charset="0"/>
                        </a:rPr>
                        <a:t>0.66</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dirty="0">
                          <a:effectLst/>
                          <a:latin typeface="Times New Roman" panose="02020603050405020304" pitchFamily="18" charset="0"/>
                          <a:ea typeface="Calibri" panose="020F0502020204030204" pitchFamily="34" charset="0"/>
                          <a:cs typeface="Calibri" panose="020F0502020204030204" pitchFamily="34" charset="0"/>
                        </a:rPr>
                        <a:t>-0.31</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3303946"/>
                  </a:ext>
                </a:extLst>
              </a:tr>
              <a:tr h="890589">
                <a:tc>
                  <a:txBody>
                    <a:bodyPr/>
                    <a:lstStyle/>
                    <a:p>
                      <a:pPr marL="0" marR="0" algn="ctr">
                        <a:spcBef>
                          <a:spcPts val="0"/>
                        </a:spcBef>
                        <a:spcAft>
                          <a:spcPts val="800"/>
                        </a:spcAft>
                      </a:pPr>
                      <a:r>
                        <a:rPr lang="en-US" sz="3000" dirty="0">
                          <a:effectLst/>
                          <a:latin typeface="Times New Roman" panose="02020603050405020304" pitchFamily="18" charset="0"/>
                          <a:ea typeface="Calibri" panose="020F0502020204030204" pitchFamily="34" charset="0"/>
                          <a:cs typeface="Calibri" panose="020F0502020204030204" pitchFamily="34" charset="0"/>
                        </a:rPr>
                        <a:t>Washington Post (Web) </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0.63</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-0.24</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4991181"/>
                  </a:ext>
                </a:extLst>
              </a:tr>
              <a:tr h="683351">
                <a:tc>
                  <a:txBody>
                    <a:bodyPr/>
                    <a:lstStyle/>
                    <a:p>
                      <a:pPr marL="0" marR="0" algn="ctr">
                        <a:spcBef>
                          <a:spcPts val="0"/>
                        </a:spcBef>
                        <a:spcAft>
                          <a:spcPts val="800"/>
                        </a:spcAft>
                      </a:pPr>
                      <a:r>
                        <a:rPr lang="en-US" sz="3000">
                          <a:effectLst/>
                          <a:latin typeface="Times New Roman" panose="02020603050405020304" pitchFamily="18" charset="0"/>
                          <a:ea typeface="Calibri" panose="020F0502020204030204" pitchFamily="34" charset="0"/>
                          <a:cs typeface="Calibri" panose="020F0502020204030204" pitchFamily="34" charset="0"/>
                        </a:rPr>
                        <a:t>CNN (Web) </a:t>
                      </a:r>
                      <a:endParaRPr lang="en-US" sz="3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dirty="0">
                          <a:effectLst/>
                          <a:latin typeface="Times New Roman" panose="02020603050405020304" pitchFamily="18" charset="0"/>
                          <a:ea typeface="Calibri" panose="020F0502020204030204" pitchFamily="34" charset="0"/>
                          <a:cs typeface="Calibri" panose="020F0502020204030204" pitchFamily="34" charset="0"/>
                        </a:rPr>
                        <a:t>0.51</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3000" dirty="0">
                          <a:effectLst/>
                          <a:latin typeface="Times New Roman" panose="02020603050405020304" pitchFamily="18" charset="0"/>
                          <a:ea typeface="Calibri" panose="020F0502020204030204" pitchFamily="34" charset="0"/>
                          <a:cs typeface="Calibri" panose="020F0502020204030204" pitchFamily="34" charset="0"/>
                        </a:rPr>
                        <a:t>-0.03</a:t>
                      </a:r>
                      <a:endParaRPr lang="en-US" sz="3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1759171"/>
                  </a:ext>
                </a:extLst>
              </a:tr>
            </a:tbl>
          </a:graphicData>
        </a:graphic>
      </p:graphicFrame>
      <p:sp>
        <p:nvSpPr>
          <p:cNvPr id="10" name="TextBox 9">
            <a:extLst>
              <a:ext uri="{FF2B5EF4-FFF2-40B4-BE49-F238E27FC236}">
                <a16:creationId xmlns:a16="http://schemas.microsoft.com/office/drawing/2014/main" id="{A964C436-A8FB-3648-9196-7ACFD9016FF1}"/>
              </a:ext>
            </a:extLst>
          </p:cNvPr>
          <p:cNvSpPr txBox="1"/>
          <p:nvPr/>
        </p:nvSpPr>
        <p:spPr>
          <a:xfrm>
            <a:off x="15589921" y="21669274"/>
            <a:ext cx="12702214" cy="1477328"/>
          </a:xfrm>
          <a:prstGeom prst="rect">
            <a:avLst/>
          </a:prstGeom>
          <a:noFill/>
        </p:spPr>
        <p:txBody>
          <a:bodyPr wrap="square" rtlCol="0">
            <a:spAutoFit/>
          </a:bodyPr>
          <a:lstStyle/>
          <a:p>
            <a:r>
              <a:rPr lang="en-US" sz="3000" dirty="0"/>
              <a:t>This table shows the direction and strength of the correlation between each media outlet and each factor. Positive numbers indicate a positive correlation, while higher numbers indicate a stronger correlation. </a:t>
            </a:r>
          </a:p>
        </p:txBody>
      </p:sp>
      <p:graphicFrame>
        <p:nvGraphicFramePr>
          <p:cNvPr id="17" name="Table 16">
            <a:extLst>
              <a:ext uri="{FF2B5EF4-FFF2-40B4-BE49-F238E27FC236}">
                <a16:creationId xmlns:a16="http://schemas.microsoft.com/office/drawing/2014/main" id="{4DF1FFFE-C6D7-DF42-9C60-99D3218C91A9}"/>
              </a:ext>
            </a:extLst>
          </p:cNvPr>
          <p:cNvGraphicFramePr>
            <a:graphicFrameLocks noGrp="1"/>
          </p:cNvGraphicFramePr>
          <p:nvPr>
            <p:extLst>
              <p:ext uri="{D42A27DB-BD31-4B8C-83A1-F6EECF244321}">
                <p14:modId xmlns:p14="http://schemas.microsoft.com/office/powerpoint/2010/main" val="1029684401"/>
              </p:ext>
            </p:extLst>
          </p:nvPr>
        </p:nvGraphicFramePr>
        <p:xfrm>
          <a:off x="15741768" y="24371719"/>
          <a:ext cx="4960248" cy="7082915"/>
        </p:xfrm>
        <a:graphic>
          <a:graphicData uri="http://schemas.openxmlformats.org/drawingml/2006/table">
            <a:tbl>
              <a:tblPr firstRow="1" firstCol="1" bandRow="1"/>
              <a:tblGrid>
                <a:gridCol w="2521533">
                  <a:extLst>
                    <a:ext uri="{9D8B030D-6E8A-4147-A177-3AD203B41FA5}">
                      <a16:colId xmlns:a16="http://schemas.microsoft.com/office/drawing/2014/main" val="3766070177"/>
                    </a:ext>
                  </a:extLst>
                </a:gridCol>
                <a:gridCol w="2438715">
                  <a:extLst>
                    <a:ext uri="{9D8B030D-6E8A-4147-A177-3AD203B41FA5}">
                      <a16:colId xmlns:a16="http://schemas.microsoft.com/office/drawing/2014/main" val="845096842"/>
                    </a:ext>
                  </a:extLst>
                </a:gridCol>
              </a:tblGrid>
              <a:tr h="941649">
                <a:tc>
                  <a:txBody>
                    <a:bodyPr/>
                    <a:lstStyle/>
                    <a:p>
                      <a:pPr marL="0" marR="0" algn="ctr">
                        <a:spcBef>
                          <a:spcPts val="0"/>
                        </a:spcBef>
                        <a:spcAft>
                          <a:spcPts val="800"/>
                        </a:spcAft>
                      </a:pPr>
                      <a:r>
                        <a:rPr lang="en-US" sz="2400" b="1">
                          <a:effectLst/>
                          <a:latin typeface="Times New Roman" panose="02020603050405020304" pitchFamily="18" charset="0"/>
                          <a:ea typeface="Calibri" panose="020F0502020204030204" pitchFamily="34" charset="0"/>
                          <a:cs typeface="Calibri" panose="020F0502020204030204" pitchFamily="34" charset="0"/>
                        </a:rPr>
                        <a:t>Party ID</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800"/>
                        </a:spcAft>
                      </a:pPr>
                      <a:r>
                        <a:rPr lang="en-US" sz="2400" b="1">
                          <a:effectLst/>
                          <a:latin typeface="Times New Roman" panose="02020603050405020304" pitchFamily="18" charset="0"/>
                          <a:ea typeface="Calibri" panose="020F0502020204030204" pitchFamily="34" charset="0"/>
                          <a:cs typeface="Calibri" panose="020F0502020204030204" pitchFamily="34" charset="0"/>
                        </a:rPr>
                        <a:t>Median of Factor Difference</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6415213"/>
                  </a:ext>
                </a:extLst>
              </a:tr>
              <a:tr h="798278">
                <a:tc>
                  <a:txBody>
                    <a:bodyPr/>
                    <a:lstStyle/>
                    <a:p>
                      <a:pPr marL="0" marR="0" algn="ctr">
                        <a:lnSpc>
                          <a:spcPct val="200000"/>
                        </a:lnSpc>
                        <a:spcBef>
                          <a:spcPts val="0"/>
                        </a:spcBef>
                        <a:spcAft>
                          <a:spcPts val="800"/>
                        </a:spcAft>
                      </a:pPr>
                      <a:r>
                        <a:rPr lang="en-US" sz="2400">
                          <a:effectLst/>
                          <a:latin typeface="Times New Roman" panose="02020603050405020304" pitchFamily="18" charset="0"/>
                          <a:ea typeface="Calibri" panose="020F0502020204030204" pitchFamily="34" charset="0"/>
                          <a:cs typeface="Calibri" panose="020F0502020204030204" pitchFamily="34" charset="0"/>
                        </a:rPr>
                        <a:t>Strong Democrat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800"/>
                        </a:spcAft>
                      </a:pPr>
                      <a:r>
                        <a:rPr lang="en-US" sz="2400">
                          <a:effectLst/>
                          <a:latin typeface="Times New Roman" panose="02020603050405020304" pitchFamily="18" charset="0"/>
                          <a:ea typeface="Calibri" panose="020F0502020204030204" pitchFamily="34" charset="0"/>
                          <a:cs typeface="Calibri" panose="020F0502020204030204" pitchFamily="34" charset="0"/>
                        </a:rPr>
                        <a:t>0.309</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789122"/>
                  </a:ext>
                </a:extLst>
              </a:tr>
              <a:tr h="798278">
                <a:tc>
                  <a:txBody>
                    <a:bodyPr/>
                    <a:lstStyle/>
                    <a:p>
                      <a:pPr marL="0" marR="0" algn="ctr">
                        <a:lnSpc>
                          <a:spcPct val="200000"/>
                        </a:lnSpc>
                        <a:spcBef>
                          <a:spcPts val="0"/>
                        </a:spcBef>
                        <a:spcAft>
                          <a:spcPts val="800"/>
                        </a:spcAft>
                      </a:pPr>
                      <a:r>
                        <a:rPr lang="en-US" sz="2400">
                          <a:effectLst/>
                          <a:latin typeface="Times New Roman" panose="02020603050405020304" pitchFamily="18" charset="0"/>
                          <a:ea typeface="Calibri" panose="020F0502020204030204" pitchFamily="34" charset="0"/>
                          <a:cs typeface="Calibri" panose="020F0502020204030204" pitchFamily="34" charset="0"/>
                        </a:rPr>
                        <a:t>Weak Democrat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800"/>
                        </a:spcAft>
                      </a:pPr>
                      <a:r>
                        <a:rPr lang="en-US" sz="2400">
                          <a:effectLst/>
                          <a:latin typeface="Times New Roman" panose="02020603050405020304" pitchFamily="18" charset="0"/>
                          <a:ea typeface="Calibri" panose="020F0502020204030204" pitchFamily="34" charset="0"/>
                          <a:cs typeface="Calibri" panose="020F0502020204030204" pitchFamily="34" charset="0"/>
                        </a:rPr>
                        <a:t>-0.073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3184412"/>
                  </a:ext>
                </a:extLst>
              </a:tr>
              <a:tr h="1337590">
                <a:tc>
                  <a:txBody>
                    <a:bodyPr/>
                    <a:lstStyle/>
                    <a:p>
                      <a:pPr marL="0" marR="0" algn="ctr">
                        <a:lnSpc>
                          <a:spcPct val="200000"/>
                        </a:lnSpc>
                        <a:spcBef>
                          <a:spcPts val="0"/>
                        </a:spcBef>
                        <a:spcAft>
                          <a:spcPts val="800"/>
                        </a:spcAft>
                      </a:pPr>
                      <a:r>
                        <a:rPr lang="en-US" sz="2400">
                          <a:effectLst/>
                          <a:latin typeface="Times New Roman" panose="02020603050405020304" pitchFamily="18" charset="0"/>
                          <a:ea typeface="Calibri" panose="020F0502020204030204" pitchFamily="34" charset="0"/>
                          <a:cs typeface="Calibri" panose="020F0502020204030204" pitchFamily="34" charset="0"/>
                        </a:rPr>
                        <a:t>Independent Democrat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800"/>
                        </a:spcAft>
                      </a:pPr>
                      <a:r>
                        <a:rPr lang="en-US" sz="2400">
                          <a:effectLst/>
                          <a:latin typeface="Times New Roman" panose="02020603050405020304" pitchFamily="18" charset="0"/>
                          <a:ea typeface="Calibri" panose="020F0502020204030204" pitchFamily="34" charset="0"/>
                          <a:cs typeface="Calibri" panose="020F0502020204030204" pitchFamily="34" charset="0"/>
                        </a:rPr>
                        <a:t>0.493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9967424"/>
                  </a:ext>
                </a:extLst>
              </a:tr>
              <a:tr h="798278">
                <a:tc>
                  <a:txBody>
                    <a:bodyPr/>
                    <a:lstStyle/>
                    <a:p>
                      <a:pPr marL="0" marR="0" algn="ctr">
                        <a:lnSpc>
                          <a:spcPct val="200000"/>
                        </a:lnSpc>
                        <a:spcBef>
                          <a:spcPts val="0"/>
                        </a:spcBef>
                        <a:spcAft>
                          <a:spcPts val="800"/>
                        </a:spcAft>
                      </a:pPr>
                      <a:r>
                        <a:rPr lang="en-US" sz="2400">
                          <a:effectLst/>
                          <a:latin typeface="Times New Roman" panose="02020603050405020304" pitchFamily="18" charset="0"/>
                          <a:ea typeface="Calibri" panose="020F0502020204030204" pitchFamily="34" charset="0"/>
                          <a:cs typeface="Calibri" panose="020F0502020204030204" pitchFamily="34" charset="0"/>
                        </a:rPr>
                        <a:t>Independent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800"/>
                        </a:spcAft>
                      </a:pPr>
                      <a:r>
                        <a:rPr lang="en-US" sz="2400">
                          <a:effectLst/>
                          <a:latin typeface="Times New Roman" panose="02020603050405020304" pitchFamily="18" charset="0"/>
                          <a:ea typeface="Calibri" panose="020F0502020204030204" pitchFamily="34" charset="0"/>
                          <a:cs typeface="Calibri" panose="020F0502020204030204" pitchFamily="34" charset="0"/>
                        </a:rPr>
                        <a:t>-0.300</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9704211"/>
                  </a:ext>
                </a:extLst>
              </a:tr>
              <a:tr h="798278">
                <a:tc>
                  <a:txBody>
                    <a:bodyPr/>
                    <a:lstStyle/>
                    <a:p>
                      <a:pPr marL="0" marR="0" algn="ctr">
                        <a:spcBef>
                          <a:spcPts val="0"/>
                        </a:spcBef>
                        <a:spcAft>
                          <a:spcPts val="800"/>
                        </a:spcAft>
                      </a:pPr>
                      <a:r>
                        <a:rPr lang="en-US" sz="2400">
                          <a:effectLst/>
                          <a:latin typeface="Times New Roman" panose="02020603050405020304" pitchFamily="18" charset="0"/>
                          <a:ea typeface="Calibri" panose="020F0502020204030204" pitchFamily="34" charset="0"/>
                          <a:cs typeface="Calibri" panose="020F0502020204030204" pitchFamily="34" charset="0"/>
                        </a:rPr>
                        <a:t>Independent Republican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800"/>
                        </a:spcAft>
                      </a:pPr>
                      <a:r>
                        <a:rPr lang="en-US" sz="2400">
                          <a:effectLst/>
                          <a:latin typeface="Times New Roman" panose="02020603050405020304" pitchFamily="18" charset="0"/>
                          <a:ea typeface="Calibri" panose="020F0502020204030204" pitchFamily="34" charset="0"/>
                          <a:cs typeface="Calibri" panose="020F0502020204030204" pitchFamily="34" charset="0"/>
                        </a:rPr>
                        <a:t>-0.465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9965125"/>
                  </a:ext>
                </a:extLst>
              </a:tr>
              <a:tr h="798278">
                <a:tc>
                  <a:txBody>
                    <a:bodyPr/>
                    <a:lstStyle/>
                    <a:p>
                      <a:pPr marL="0" marR="0" algn="ctr">
                        <a:lnSpc>
                          <a:spcPct val="200000"/>
                        </a:lnSpc>
                        <a:spcBef>
                          <a:spcPts val="0"/>
                        </a:spcBef>
                        <a:spcAft>
                          <a:spcPts val="800"/>
                        </a:spcAft>
                      </a:pPr>
                      <a:r>
                        <a:rPr lang="en-US" sz="2400">
                          <a:effectLst/>
                          <a:latin typeface="Times New Roman" panose="02020603050405020304" pitchFamily="18" charset="0"/>
                          <a:ea typeface="Calibri" panose="020F0502020204030204" pitchFamily="34" charset="0"/>
                          <a:cs typeface="Calibri" panose="020F0502020204030204" pitchFamily="34" charset="0"/>
                        </a:rPr>
                        <a:t>Weak Republican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800"/>
                        </a:spcAft>
                      </a:pPr>
                      <a:r>
                        <a:rPr lang="en-US" sz="2400">
                          <a:effectLst/>
                          <a:latin typeface="Times New Roman" panose="02020603050405020304" pitchFamily="18" charset="0"/>
                          <a:ea typeface="Calibri" panose="020F0502020204030204" pitchFamily="34" charset="0"/>
                          <a:cs typeface="Calibri" panose="020F0502020204030204" pitchFamily="34" charset="0"/>
                        </a:rPr>
                        <a:t>-0.486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8965186"/>
                  </a:ext>
                </a:extLst>
              </a:tr>
              <a:tr h="798278">
                <a:tc>
                  <a:txBody>
                    <a:bodyPr/>
                    <a:lstStyle/>
                    <a:p>
                      <a:pPr marL="0" marR="0" algn="ctr">
                        <a:lnSpc>
                          <a:spcPct val="200000"/>
                        </a:lnSpc>
                        <a:spcBef>
                          <a:spcPts val="0"/>
                        </a:spcBef>
                        <a:spcAft>
                          <a:spcPts val="800"/>
                        </a:spcAft>
                      </a:pPr>
                      <a:r>
                        <a:rPr lang="en-US" sz="2400">
                          <a:effectLst/>
                          <a:latin typeface="Times New Roman" panose="02020603050405020304" pitchFamily="18" charset="0"/>
                          <a:ea typeface="Calibri" panose="020F0502020204030204" pitchFamily="34" charset="0"/>
                          <a:cs typeface="Calibri" panose="020F0502020204030204" pitchFamily="34" charset="0"/>
                        </a:rPr>
                        <a:t>Strong Republican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800"/>
                        </a:spcAft>
                      </a:pPr>
                      <a:r>
                        <a:rPr lang="en-US" sz="2400" dirty="0">
                          <a:effectLst/>
                          <a:latin typeface="Times New Roman" panose="02020603050405020304" pitchFamily="18" charset="0"/>
                          <a:ea typeface="Calibri" panose="020F0502020204030204" pitchFamily="34" charset="0"/>
                          <a:cs typeface="Calibri" panose="020F0502020204030204" pitchFamily="34" charset="0"/>
                        </a:rPr>
                        <a:t>-0.739</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8078465"/>
                  </a:ext>
                </a:extLst>
              </a:tr>
            </a:tbl>
          </a:graphicData>
        </a:graphic>
      </p:graphicFrame>
      <p:sp>
        <p:nvSpPr>
          <p:cNvPr id="19" name="TextBox 18">
            <a:extLst>
              <a:ext uri="{FF2B5EF4-FFF2-40B4-BE49-F238E27FC236}">
                <a16:creationId xmlns:a16="http://schemas.microsoft.com/office/drawing/2014/main" id="{AF5C7C3B-7AF4-EA43-97E8-054574A010D6}"/>
              </a:ext>
            </a:extLst>
          </p:cNvPr>
          <p:cNvSpPr txBox="1"/>
          <p:nvPr/>
        </p:nvSpPr>
        <p:spPr>
          <a:xfrm>
            <a:off x="20702016" y="24371719"/>
            <a:ext cx="7590119" cy="5940088"/>
          </a:xfrm>
          <a:prstGeom prst="rect">
            <a:avLst/>
          </a:prstGeom>
          <a:noFill/>
        </p:spPr>
        <p:txBody>
          <a:bodyPr wrap="square" rtlCol="0">
            <a:spAutoFit/>
          </a:bodyPr>
          <a:lstStyle/>
          <a:p>
            <a:pPr marL="457200" indent="-457200">
              <a:buFont typeface="Arial" panose="020B0604020202020204" pitchFamily="34" charset="0"/>
              <a:buChar char="•"/>
            </a:pPr>
            <a:r>
              <a:rPr lang="en-US" sz="3200" dirty="0"/>
              <a:t>This table shows the spread between the liberal factor and the conservative factor.</a:t>
            </a:r>
          </a:p>
          <a:p>
            <a:pPr marL="457200" indent="-457200">
              <a:buFont typeface="Arial" panose="020B0604020202020204" pitchFamily="34" charset="0"/>
              <a:buChar char="•"/>
            </a:pPr>
            <a:r>
              <a:rPr lang="en-US" sz="3200" dirty="0"/>
              <a:t>Positive numbers indicate an overall media system that is more correlated to liberal media outlets.</a:t>
            </a:r>
          </a:p>
          <a:p>
            <a:pPr marL="457200" indent="-457200">
              <a:buFont typeface="Arial" panose="020B0604020202020204" pitchFamily="34" charset="0"/>
              <a:buChar char="•"/>
            </a:pPr>
            <a:r>
              <a:rPr lang="en-US" sz="3200" dirty="0"/>
              <a:t>The results show that overall, self-identified Republicans have more partisan media systems than self-identified Democrats</a:t>
            </a:r>
          </a:p>
          <a:p>
            <a:endParaRPr lang="en-US" sz="3200" dirty="0"/>
          </a:p>
          <a:p>
            <a:pPr marL="457200" indent="-457200">
              <a:buFont typeface="Arial" panose="020B0604020202020204" pitchFamily="34" charset="0"/>
              <a:buChar char="•"/>
            </a:pPr>
            <a:endParaRPr lang="en-US" sz="2800" dirty="0" err="1"/>
          </a:p>
        </p:txBody>
      </p:sp>
    </p:spTree>
    <p:extLst>
      <p:ext uri="{BB962C8B-B14F-4D97-AF65-F5344CB8AC3E}">
        <p14:creationId xmlns:p14="http://schemas.microsoft.com/office/powerpoint/2010/main" val="931198942"/>
      </p:ext>
    </p:extLst>
  </p:cSld>
  <p:clrMapOvr>
    <a:masterClrMapping/>
  </p:clrMapOvr>
</p:sld>
</file>

<file path=ppt/theme/theme1.xml><?xml version="1.0" encoding="utf-8"?>
<a:theme xmlns:a="http://schemas.openxmlformats.org/drawingml/2006/main" name="Medical Poster">
  <a:themeElements>
    <a:clrScheme name="Medical Poster B">
      <a:dk1>
        <a:sysClr val="windowText" lastClr="000000"/>
      </a:dk1>
      <a:lt1>
        <a:sysClr val="window" lastClr="FFFFFF"/>
      </a:lt1>
      <a:dk2>
        <a:srgbClr val="256693"/>
      </a:dk2>
      <a:lt2>
        <a:srgbClr val="D2EAFA"/>
      </a:lt2>
      <a:accent1>
        <a:srgbClr val="2F82BB"/>
      </a:accent1>
      <a:accent2>
        <a:srgbClr val="C9C64E"/>
      </a:accent2>
      <a:accent3>
        <a:srgbClr val="A5AB81"/>
      </a:accent3>
      <a:accent4>
        <a:srgbClr val="D8B25C"/>
      </a:accent4>
      <a:accent5>
        <a:srgbClr val="689CC0"/>
      </a:accent5>
      <a:accent6>
        <a:srgbClr val="968C8C"/>
      </a:accent6>
      <a:hlink>
        <a:srgbClr val="2F82BB"/>
      </a:hlink>
      <a:folHlink>
        <a:srgbClr val="808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75000"/>
          </a:schemeClr>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2" id="{0CDA158F-BD11-4947-AD81-47123E717BAC}" vid="{D7EF840D-21B4-42C8-9035-CFD5E088B4D5}"/>
    </a:ext>
  </a:extLst>
</a:theme>
</file>

<file path=ppt/theme/theme2.xml><?xml version="1.0" encoding="utf-8"?>
<a:theme xmlns:a="http://schemas.openxmlformats.org/drawingml/2006/main" name="Office Theme">
  <a:themeElements>
    <a:clrScheme name="Medical Poster B">
      <a:dk1>
        <a:sysClr val="windowText" lastClr="000000"/>
      </a:dk1>
      <a:lt1>
        <a:sysClr val="window" lastClr="FFFFFF"/>
      </a:lt1>
      <a:dk2>
        <a:srgbClr val="256693"/>
      </a:dk2>
      <a:lt2>
        <a:srgbClr val="D2EAFA"/>
      </a:lt2>
      <a:accent1>
        <a:srgbClr val="2F82BB"/>
      </a:accent1>
      <a:accent2>
        <a:srgbClr val="C9C64E"/>
      </a:accent2>
      <a:accent3>
        <a:srgbClr val="A5AB81"/>
      </a:accent3>
      <a:accent4>
        <a:srgbClr val="D8B25C"/>
      </a:accent4>
      <a:accent5>
        <a:srgbClr val="689CC0"/>
      </a:accent5>
      <a:accent6>
        <a:srgbClr val="968C8C"/>
      </a:accent6>
      <a:hlink>
        <a:srgbClr val="2F82BB"/>
      </a:hlink>
      <a:folHlink>
        <a:srgbClr val="808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cal Poster B">
      <a:dk1>
        <a:sysClr val="windowText" lastClr="000000"/>
      </a:dk1>
      <a:lt1>
        <a:sysClr val="window" lastClr="FFFFFF"/>
      </a:lt1>
      <a:dk2>
        <a:srgbClr val="256693"/>
      </a:dk2>
      <a:lt2>
        <a:srgbClr val="D2EAFA"/>
      </a:lt2>
      <a:accent1>
        <a:srgbClr val="2F82BB"/>
      </a:accent1>
      <a:accent2>
        <a:srgbClr val="C9C64E"/>
      </a:accent2>
      <a:accent3>
        <a:srgbClr val="A5AB81"/>
      </a:accent3>
      <a:accent4>
        <a:srgbClr val="D8B25C"/>
      </a:accent4>
      <a:accent5>
        <a:srgbClr val="689CC0"/>
      </a:accent5>
      <a:accent6>
        <a:srgbClr val="968C8C"/>
      </a:accent6>
      <a:hlink>
        <a:srgbClr val="2F82BB"/>
      </a:hlink>
      <a:folHlink>
        <a:srgbClr val="808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1669304</Value>
      <Value>1669444</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2013-01-21T07:49:00+00:00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ApprovalLog xmlns="4873beb7-5857-4685-be1f-d57550cc96cc" xsi:nil="tru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TP104001056</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875885</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LocMarketGroupTiers2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REDMOND\kristaa</DisplayName>
        <AccountId>136</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documentManagement>
</p:properties>
</file>

<file path=customXml/itemProps1.xml><?xml version="1.0" encoding="utf-8"?>
<ds:datastoreItem xmlns:ds="http://schemas.openxmlformats.org/officeDocument/2006/customXml" ds:itemID="{B451A831-6165-46D3-80FA-B53FDB37F9E1}">
  <ds:schemaRefs>
    <ds:schemaRef ds:uri="http://schemas.microsoft.com/sharepoint/v3/contenttype/forms"/>
  </ds:schemaRefs>
</ds:datastoreItem>
</file>

<file path=customXml/itemProps2.xml><?xml version="1.0" encoding="utf-8"?>
<ds:datastoreItem xmlns:ds="http://schemas.openxmlformats.org/officeDocument/2006/customXml" ds:itemID="{6B43430A-A2B4-485F-92F9-A6C2288731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954187F-4593-4D03-9F49-10B17A3EBBE3}">
  <ds:schemaRefs>
    <ds:schemaRef ds:uri="http://schemas.microsoft.com/office/2006/documentManagement/types"/>
    <ds:schemaRef ds:uri="4873beb7-5857-4685-be1f-d57550cc96cc"/>
    <ds:schemaRef ds:uri="http://schemas.microsoft.com/office/2006/metadata/properties"/>
    <ds:schemaRef ds:uri="http://purl.org/dc/elements/1.1/"/>
    <ds:schemaRef ds:uri="http://purl.org/dc/terms/"/>
    <ds:schemaRef ds:uri="http://schemas.openxmlformats.org/package/2006/metadata/core-properties"/>
    <ds:schemaRef ds:uri="http://www.w3.org/XML/1998/namespace"/>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739</Words>
  <Application>Microsoft Office PowerPoint</Application>
  <PresentationFormat>Custom</PresentationFormat>
  <Paragraphs>119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Black</vt:lpstr>
      <vt:lpstr>Calibri</vt:lpstr>
      <vt:lpstr>Calibri Light</vt:lpstr>
      <vt:lpstr>Times New Roman</vt:lpstr>
      <vt:lpstr>Medical Poster</vt:lpstr>
      <vt:lpstr>Media Preferences in the 2016 Election: Partisan Differences in Media Consumption and Effects on Vote Choice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2017-10-26T22:57:56Z</dcterms:created>
  <dcterms:modified xsi:type="dcterms:W3CDTF">2018-04-12T17:05:14Z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