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BE4C-15E2-CA41-BBEC-A4B951553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0" y="785365"/>
            <a:ext cx="9562383" cy="2541431"/>
          </a:xfrm>
        </p:spPr>
        <p:txBody>
          <a:bodyPr/>
          <a:lstStyle/>
          <a:p>
            <a:r>
              <a:rPr lang="en-US" dirty="0"/>
              <a:t>SGA Spring ‘21 budget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C177B-2E85-4C4A-B5A3-693E4A3A6B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+ fall ‘20 review</a:t>
            </a:r>
          </a:p>
        </p:txBody>
      </p:sp>
    </p:spTree>
    <p:extLst>
      <p:ext uri="{BB962C8B-B14F-4D97-AF65-F5344CB8AC3E}">
        <p14:creationId xmlns:p14="http://schemas.microsoft.com/office/powerpoint/2010/main" val="393028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2FAC8C30-93FA-4F99-80C4-C952D83A4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3ACDE2A-6BC1-4786-87B1-F7DA3535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A2CC8B5-9886-4AFA-BE09-6178A4ED3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7F32A0E-05A0-47B4-AA1E-84704ACC6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A731EC3-9556-4509-8379-DDBE0D4EB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 descr="Table&#10;&#10;Description automatically generated">
            <a:extLst>
              <a:ext uri="{FF2B5EF4-FFF2-40B4-BE49-F238E27FC236}">
                <a16:creationId xmlns:a16="http://schemas.microsoft.com/office/drawing/2014/main" id="{46450A18-3228-4142-BF1E-7DAFAC57D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67" y="1676353"/>
            <a:ext cx="5372099" cy="3505294"/>
          </a:xfrm>
          <a:prstGeom prst="rect">
            <a:avLst/>
          </a:prstGeom>
        </p:spPr>
      </p:pic>
      <p:pic>
        <p:nvPicPr>
          <p:cNvPr id="13" name="Picture 12" descr="Table&#10;&#10;Description automatically generated">
            <a:extLst>
              <a:ext uri="{FF2B5EF4-FFF2-40B4-BE49-F238E27FC236}">
                <a16:creationId xmlns:a16="http://schemas.microsoft.com/office/drawing/2014/main" id="{54FFF68B-DFEF-E64E-B39E-1CF035B15E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434" y="971266"/>
            <a:ext cx="5372099" cy="245773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A14EBAA-8F3D-5F46-B67A-244D6B066897}"/>
              </a:ext>
            </a:extLst>
          </p:cNvPr>
          <p:cNvSpPr txBox="1"/>
          <p:nvPr/>
        </p:nvSpPr>
        <p:spPr>
          <a:xfrm>
            <a:off x="1200150" y="1028700"/>
            <a:ext cx="377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FA20 club/exec/discretionary spending</a:t>
            </a:r>
          </a:p>
        </p:txBody>
      </p:sp>
      <p:pic>
        <p:nvPicPr>
          <p:cNvPr id="21" name="Picture 20" descr="Table&#10;&#10;Description automatically generated">
            <a:extLst>
              <a:ext uri="{FF2B5EF4-FFF2-40B4-BE49-F238E27FC236}">
                <a16:creationId xmlns:a16="http://schemas.microsoft.com/office/drawing/2014/main" id="{28D1809B-085F-744A-AACE-CA5CB17BE5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2015" y="3643816"/>
            <a:ext cx="3760935" cy="24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4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8689C-505F-B64D-8A72-8D99EA4C2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2500"/>
              <a:t>FA20 budget/actual spending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D6B31B6F-3C1F-1A4D-A328-301D2808D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450" y="1116345"/>
            <a:ext cx="5694766" cy="3866172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097588B-E8D3-D54E-9B7B-C94F8E6A305A}"/>
              </a:ext>
            </a:extLst>
          </p:cNvPr>
          <p:cNvSpPr txBox="1"/>
          <p:nvPr/>
        </p:nvSpPr>
        <p:spPr>
          <a:xfrm>
            <a:off x="213617" y="3513507"/>
            <a:ext cx="37942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Underbudget across all funding categories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$28,000 contribution to the Office of Intercultural Affairs and related club space in Minta Martin was approved in a Senate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with the unbudgeted Minta contribution, the SGA came in underbudget for the fall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7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5534-05A6-5A4E-B41A-2632100D2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from FA20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8AA74-B3B6-DE49-AA6D-F483D6539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 many discretionary requests</a:t>
            </a:r>
          </a:p>
          <a:p>
            <a:pPr lvl="1"/>
            <a:r>
              <a:rPr lang="en-US" dirty="0"/>
              <a:t>The collaborative requirement came out of concern that clubs would want to do many high cost but low attendance events, but this was not realized</a:t>
            </a:r>
          </a:p>
          <a:p>
            <a:pPr lvl="1"/>
            <a:r>
              <a:rPr lang="en-US" dirty="0"/>
              <a:t>It became evident that there was not really a meaningful distinction between budget requests and discretionary requests in the context of the rolling process</a:t>
            </a:r>
          </a:p>
          <a:p>
            <a:r>
              <a:rPr lang="en-US" dirty="0"/>
              <a:t>Overall, very underbudget on club spending</a:t>
            </a:r>
          </a:p>
          <a:p>
            <a:pPr lvl="1"/>
            <a:r>
              <a:rPr lang="en-US" dirty="0"/>
              <a:t>Largely because of the inherent challenges of virtual programming </a:t>
            </a:r>
          </a:p>
          <a:p>
            <a:pPr lvl="1"/>
            <a:r>
              <a:rPr lang="en-US" dirty="0"/>
              <a:t>But also perhaps confusion about SGA budgeting during COVID</a:t>
            </a:r>
          </a:p>
          <a:p>
            <a:pPr lvl="1"/>
            <a:r>
              <a:rPr lang="en-US" dirty="0"/>
              <a:t>Leftover funds from the fall semester will be rolled into the spring club budget cap</a:t>
            </a:r>
          </a:p>
          <a:p>
            <a:r>
              <a:rPr lang="en-US" dirty="0"/>
              <a:t>Slack process worked well for both clubs and 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5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72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7" name="Picture 74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8" name="Straight Connector 76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78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00" name="Rectangle 80">
            <a:extLst>
              <a:ext uri="{FF2B5EF4-FFF2-40B4-BE49-F238E27FC236}">
                <a16:creationId xmlns:a16="http://schemas.microsoft.com/office/drawing/2014/main" id="{9B09DD69-E2AC-47D5-B3B5-80B971B9E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82">
            <a:extLst>
              <a:ext uri="{FF2B5EF4-FFF2-40B4-BE49-F238E27FC236}">
                <a16:creationId xmlns:a16="http://schemas.microsoft.com/office/drawing/2014/main" id="{24C39113-0D11-44C0-ABE5-101E972E1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9250B6-138F-B948-99A8-463F07A20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7" y="963699"/>
            <a:ext cx="4960388" cy="2380031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5400" dirty="0"/>
              <a:t>spring budget: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D3607E-690A-E449-95C3-E596C407AED7}"/>
              </a:ext>
            </a:extLst>
          </p:cNvPr>
          <p:cNvSpPr txBox="1"/>
          <p:nvPr/>
        </p:nvSpPr>
        <p:spPr>
          <a:xfrm>
            <a:off x="1278703" y="3545498"/>
            <a:ext cx="5308215" cy="2380028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/>
          <a:p>
            <a:pPr marL="285750" indent="-285750" defTabSz="9144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$1,000 limit for each club</a:t>
            </a:r>
          </a:p>
          <a:p>
            <a:pPr marL="285750" indent="-285750" defTabSz="9144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Exec budgets max out at $10,000 across the whole board of 12 members</a:t>
            </a:r>
          </a:p>
          <a:p>
            <a:pPr marL="285750" indent="-285750" defTabSz="9144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We are unsure of our possible student activities fee allocation; we may adjust plans to expand funding if we receive an allocation</a:t>
            </a:r>
          </a:p>
        </p:txBody>
      </p:sp>
      <p:cxnSp>
        <p:nvCxnSpPr>
          <p:cNvPr id="102" name="Straight Connector 84">
            <a:extLst>
              <a:ext uri="{FF2B5EF4-FFF2-40B4-BE49-F238E27FC236}">
                <a16:creationId xmlns:a16="http://schemas.microsoft.com/office/drawing/2014/main" id="{1A5BCC0E-6850-40CA-929A-62CF5720F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960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3" name="Group 86">
            <a:extLst>
              <a:ext uri="{FF2B5EF4-FFF2-40B4-BE49-F238E27FC236}">
                <a16:creationId xmlns:a16="http://schemas.microsoft.com/office/drawing/2014/main" id="{06ADD6B1-009A-456B-8A78-75EA83876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99254" y="482171"/>
            <a:ext cx="4652668" cy="5149101"/>
            <a:chOff x="6899254" y="482171"/>
            <a:chExt cx="4652668" cy="5149101"/>
          </a:xfrm>
        </p:grpSpPr>
        <p:sp>
          <p:nvSpPr>
            <p:cNvPr id="104" name="Rectangle 87">
              <a:extLst>
                <a:ext uri="{FF2B5EF4-FFF2-40B4-BE49-F238E27FC236}">
                  <a16:creationId xmlns:a16="http://schemas.microsoft.com/office/drawing/2014/main" id="{CEAFD8A5-EB41-4F11-AF42-CA8837F11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99254" y="482171"/>
              <a:ext cx="4652668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88">
              <a:extLst>
                <a:ext uri="{FF2B5EF4-FFF2-40B4-BE49-F238E27FC236}">
                  <a16:creationId xmlns:a16="http://schemas.microsoft.com/office/drawing/2014/main" id="{8C857F11-7480-408F-A9DB-BC8CCFC59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39487" y="812507"/>
              <a:ext cx="400124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Rectangle 90">
            <a:extLst>
              <a:ext uri="{FF2B5EF4-FFF2-40B4-BE49-F238E27FC236}">
                <a16:creationId xmlns:a16="http://schemas.microsoft.com/office/drawing/2014/main" id="{4EAA3CF1-AFD3-42F1-885B-0D04A9E01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857" y="977965"/>
            <a:ext cx="3671211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Table&#10;&#10;Description automatically generated">
            <a:extLst>
              <a:ext uri="{FF2B5EF4-FFF2-40B4-BE49-F238E27FC236}">
                <a16:creationId xmlns:a16="http://schemas.microsoft.com/office/drawing/2014/main" id="{86195934-AB6C-1D41-8B2F-1DF57C11B1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20754"/>
          <a:stretch/>
        </p:blipFill>
        <p:spPr>
          <a:xfrm>
            <a:off x="7563583" y="1553275"/>
            <a:ext cx="3343759" cy="2985684"/>
          </a:xfrm>
          <a:prstGeom prst="rect">
            <a:avLst/>
          </a:prstGeom>
        </p:spPr>
      </p:pic>
      <p:pic>
        <p:nvPicPr>
          <p:cNvPr id="107" name="Picture 92">
            <a:extLst>
              <a:ext uri="{FF2B5EF4-FFF2-40B4-BE49-F238E27FC236}">
                <a16:creationId xmlns:a16="http://schemas.microsoft.com/office/drawing/2014/main" id="{CA9C5271-6015-44A6-B7AD-CFDA24379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8FA8677-6FC4-4B57-9473-EE811D274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2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4EB37-FBA8-F241-98C2-D46BA709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Notes/changes from 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E169D-EF53-A24E-A258-3D4C30E12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44307"/>
            <a:ext cx="10103561" cy="37564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$1,000 club spending limit</a:t>
            </a:r>
          </a:p>
          <a:p>
            <a:r>
              <a:rPr lang="en-US" dirty="0"/>
              <a:t>NO discretionary fund-&gt; DR rolled into regular club caps</a:t>
            </a:r>
          </a:p>
          <a:p>
            <a:pPr lvl="1"/>
            <a:r>
              <a:rPr lang="en-US" dirty="0"/>
              <a:t>Goal-&gt; streamline forms/process for clubs</a:t>
            </a:r>
          </a:p>
          <a:p>
            <a:pPr lvl="1"/>
            <a:r>
              <a:rPr lang="en-US" dirty="0"/>
              <a:t>Requests over $500 will be reviewed by the committee and approved in Senate</a:t>
            </a:r>
          </a:p>
          <a:p>
            <a:pPr lvl="1"/>
            <a:r>
              <a:rPr lang="en-US" dirty="0"/>
              <a:t>Anything under $500 will just be in the Slack </a:t>
            </a:r>
          </a:p>
          <a:p>
            <a:r>
              <a:rPr lang="en-US" dirty="0"/>
              <a:t>Move budget request form to </a:t>
            </a:r>
            <a:r>
              <a:rPr lang="en-US" dirty="0" err="1"/>
              <a:t>CampusGroups</a:t>
            </a:r>
            <a:endParaRPr lang="en-US" dirty="0"/>
          </a:p>
          <a:p>
            <a:r>
              <a:rPr lang="en-US" dirty="0"/>
              <a:t>All plans must preserve $50k in reserves</a:t>
            </a:r>
          </a:p>
          <a:p>
            <a:pPr lvl="1"/>
            <a:r>
              <a:rPr lang="en-US" dirty="0"/>
              <a:t>This is so that we can operate in future semesters — we rely on reserves to supplement the SGA budget even in normal years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306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306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SGA Spring ‘21 budget</vt:lpstr>
      <vt:lpstr>PowerPoint Presentation</vt:lpstr>
      <vt:lpstr>FA20 budget/actual spending</vt:lpstr>
      <vt:lpstr>Observations from FA20</vt:lpstr>
      <vt:lpstr>spring budget:</vt:lpstr>
      <vt:lpstr>Notes/changes from fall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SGA Spring ‘21 budget</dc:title>
  <dc:creator>Elizabeth A. Hay</dc:creator>
  <cp:lastModifiedBy>Elizabeth A. Hay</cp:lastModifiedBy>
  <cp:revision>1</cp:revision>
  <dcterms:created xsi:type="dcterms:W3CDTF">2020-12-04T18:31:30Z</dcterms:created>
  <dcterms:modified xsi:type="dcterms:W3CDTF">2020-12-04T18:32:56Z</dcterms:modified>
</cp:coreProperties>
</file>